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137" r:id="rId1"/>
  </p:sldMasterIdLst>
  <p:notesMasterIdLst>
    <p:notesMasterId r:id="rId13"/>
  </p:notesMasterIdLst>
  <p:handoutMasterIdLst>
    <p:handoutMasterId r:id="rId14"/>
  </p:handoutMasterIdLst>
  <p:sldIdLst>
    <p:sldId id="295" r:id="rId2"/>
    <p:sldId id="296" r:id="rId3"/>
    <p:sldId id="297" r:id="rId4"/>
    <p:sldId id="298" r:id="rId5"/>
    <p:sldId id="299" r:id="rId6"/>
    <p:sldId id="300" r:id="rId7"/>
    <p:sldId id="301" r:id="rId8"/>
    <p:sldId id="302" r:id="rId9"/>
    <p:sldId id="303" r:id="rId10"/>
    <p:sldId id="304" r:id="rId11"/>
    <p:sldId id="305" r:id="rId12"/>
  </p:sldIdLst>
  <p:sldSz cx="9144000" cy="6858000" type="screen4x3"/>
  <p:notesSz cx="9309100" cy="70231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9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212">
          <p15:clr>
            <a:srgbClr val="A4A3A4"/>
          </p15:clr>
        </p15:guide>
        <p15:guide id="2" pos="293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2A642"/>
    <a:srgbClr val="3C6EB5"/>
    <a:srgbClr val="781C19"/>
    <a:srgbClr val="7F7F7F"/>
    <a:srgbClr val="76BB43"/>
    <a:srgbClr val="ADD68E"/>
    <a:srgbClr val="598E33"/>
    <a:srgbClr val="8FC765"/>
    <a:srgbClr val="CDFF9A"/>
    <a:srgbClr val="344D8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770" autoAdjust="0"/>
    <p:restoredTop sz="93907" autoAdjust="0"/>
  </p:normalViewPr>
  <p:slideViewPr>
    <p:cSldViewPr snapToGrid="0" showGuides="1">
      <p:cViewPr>
        <p:scale>
          <a:sx n="80" d="100"/>
          <a:sy n="80" d="100"/>
        </p:scale>
        <p:origin x="-1476" y="-72"/>
      </p:cViewPr>
      <p:guideLst>
        <p:guide orient="horz" pos="2169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>
        <p:scale>
          <a:sx n="90" d="100"/>
          <a:sy n="90" d="100"/>
        </p:scale>
        <p:origin x="-1470" y="96"/>
      </p:cViewPr>
      <p:guideLst>
        <p:guide orient="horz" pos="2212"/>
        <p:guide pos="293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1" y="0"/>
            <a:ext cx="4034579" cy="3514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317" tIns="46659" rIns="93317" bIns="46659" numCol="1" anchor="t" anchorCtr="0" compatLnSpc="1">
            <a:prstTxWarp prst="textNoShape">
              <a:avLst/>
            </a:prstTxWarp>
          </a:bodyPr>
          <a:lstStyle>
            <a:lvl1pPr algn="l" defTabSz="93326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5272932" y="0"/>
            <a:ext cx="4034579" cy="3514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317" tIns="46659" rIns="93317" bIns="46659" numCol="1" anchor="t" anchorCtr="0" compatLnSpc="1">
            <a:prstTxWarp prst="textNoShape">
              <a:avLst/>
            </a:prstTxWarp>
          </a:bodyPr>
          <a:lstStyle>
            <a:lvl1pPr algn="r" defTabSz="933261">
              <a:defRPr sz="1200"/>
            </a:lvl1pPr>
          </a:lstStyle>
          <a:p>
            <a:pPr>
              <a:defRPr/>
            </a:pPr>
            <a:fld id="{A1D4591C-0861-4F60-BF4A-00E1FA8CFF63}" type="datetimeFigureOut">
              <a:rPr lang="en-US"/>
              <a:pPr>
                <a:defRPr/>
              </a:pPr>
              <a:t>8/4/2014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1" y="6670036"/>
            <a:ext cx="4034579" cy="3514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317" tIns="46659" rIns="93317" bIns="46659" numCol="1" anchor="b" anchorCtr="0" compatLnSpc="1">
            <a:prstTxWarp prst="textNoShape">
              <a:avLst/>
            </a:prstTxWarp>
          </a:bodyPr>
          <a:lstStyle>
            <a:lvl1pPr algn="l" defTabSz="93326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5272932" y="6670036"/>
            <a:ext cx="4034579" cy="3514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317" tIns="46659" rIns="93317" bIns="46659" numCol="1" anchor="b" anchorCtr="0" compatLnSpc="1">
            <a:prstTxWarp prst="textNoShape">
              <a:avLst/>
            </a:prstTxWarp>
          </a:bodyPr>
          <a:lstStyle>
            <a:lvl1pPr algn="r" defTabSz="933261">
              <a:defRPr sz="1200"/>
            </a:lvl1pPr>
          </a:lstStyle>
          <a:p>
            <a:pPr>
              <a:defRPr/>
            </a:pPr>
            <a:fld id="{A170BE58-E494-415B-9BB8-7967A993B36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744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1" y="0"/>
            <a:ext cx="4034579" cy="3514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317" tIns="46659" rIns="93317" bIns="46659" numCol="1" anchor="t" anchorCtr="0" compatLnSpc="1">
            <a:prstTxWarp prst="textNoShape">
              <a:avLst/>
            </a:prstTxWarp>
          </a:bodyPr>
          <a:lstStyle>
            <a:lvl1pPr algn="l" defTabSz="93326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 bwMode="auto">
          <a:xfrm>
            <a:off x="5272932" y="0"/>
            <a:ext cx="4034579" cy="3514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317" tIns="46659" rIns="93317" bIns="46659" numCol="1" anchor="t" anchorCtr="0" compatLnSpc="1">
            <a:prstTxWarp prst="textNoShape">
              <a:avLst/>
            </a:prstTxWarp>
          </a:bodyPr>
          <a:lstStyle>
            <a:lvl1pPr algn="r" defTabSz="933261">
              <a:defRPr sz="1200"/>
            </a:lvl1pPr>
          </a:lstStyle>
          <a:p>
            <a:pPr>
              <a:defRPr/>
            </a:pPr>
            <a:fld id="{3ACF4D11-26AB-4885-8C67-B3C98685654F}" type="datetimeFigureOut">
              <a:rPr lang="en-US"/>
              <a:pPr>
                <a:defRPr/>
              </a:pPr>
              <a:t>8/4/2014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98775" y="527050"/>
            <a:ext cx="3511550" cy="26336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77" tIns="45789" rIns="91577" bIns="45789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931546" y="3336609"/>
            <a:ext cx="7446008" cy="31600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317" tIns="46659" rIns="93317" bIns="466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1" y="6670036"/>
            <a:ext cx="4034579" cy="3514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317" tIns="46659" rIns="93317" bIns="46659" numCol="1" anchor="b" anchorCtr="0" compatLnSpc="1">
            <a:prstTxWarp prst="textNoShape">
              <a:avLst/>
            </a:prstTxWarp>
          </a:bodyPr>
          <a:lstStyle>
            <a:lvl1pPr algn="l" defTabSz="93326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5272932" y="6670036"/>
            <a:ext cx="4034579" cy="3514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317" tIns="46659" rIns="93317" bIns="46659" numCol="1" anchor="b" anchorCtr="0" compatLnSpc="1">
            <a:prstTxWarp prst="textNoShape">
              <a:avLst/>
            </a:prstTxWarp>
          </a:bodyPr>
          <a:lstStyle>
            <a:lvl1pPr algn="r" defTabSz="933261">
              <a:defRPr sz="1200"/>
            </a:lvl1pPr>
          </a:lstStyle>
          <a:p>
            <a:pPr>
              <a:defRPr/>
            </a:pPr>
            <a:fld id="{B3904DA3-8C50-4B45-8BF4-106021A69EA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56616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951921" y="3335973"/>
            <a:ext cx="7447280" cy="316039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58255" indent="-29163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66546" indent="-233309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33164" indent="-233309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99782" indent="-233309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66401" indent="-23330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3033019" indent="-23330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99637" indent="-23330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966256" indent="-23330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B1A5C49-8BA9-4DA7-A1B7-E72571BF40B3}" type="slidenum">
              <a:rPr lang="en-US" altLang="en-US" smtClean="0">
                <a:latin typeface="Arial" pitchFamily="34" charset="0"/>
                <a:ea typeface="ＭＳ Ｐゴシック" pitchFamily="34" charset="-128"/>
              </a:rPr>
              <a:pPr eaLnBrk="1" hangingPunct="1">
                <a:spcBef>
                  <a:spcPct val="0"/>
                </a:spcBef>
              </a:pPr>
              <a:t>1</a:t>
            </a:fld>
            <a:endParaRPr lang="en-US" altLang="en-US" smtClean="0">
              <a:latin typeface="Arial" pitchFamily="34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108368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035" descr="TURI Banner July 20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59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4803" y="2130425"/>
            <a:ext cx="8555581" cy="1470025"/>
          </a:xfrm>
        </p:spPr>
        <p:txBody>
          <a:bodyPr/>
          <a:lstStyle>
            <a:lvl1pPr algn="ctr">
              <a:defRPr b="1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42404" y="6521370"/>
            <a:ext cx="397576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chemeClr val="bg1">
                    <a:lumMod val="50000"/>
                  </a:schemeClr>
                </a:solidFill>
                <a:latin typeface="Myriad Pro Light" pitchFamily="34" charset="0"/>
              </a:rPr>
              <a:t>© Toxics Use</a:t>
            </a:r>
            <a:r>
              <a:rPr lang="en-US" sz="1000" baseline="0" dirty="0" smtClean="0">
                <a:solidFill>
                  <a:schemeClr val="bg1">
                    <a:lumMod val="50000"/>
                  </a:schemeClr>
                </a:solidFill>
                <a:latin typeface="Myriad Pro Light" pitchFamily="34" charset="0"/>
              </a:rPr>
              <a:t> Reduction Institute   University of Massachusetts Lowell</a:t>
            </a:r>
            <a:endParaRPr lang="en-US" sz="1000" dirty="0">
              <a:solidFill>
                <a:schemeClr val="bg1">
                  <a:lumMod val="50000"/>
                </a:schemeClr>
              </a:solidFill>
              <a:latin typeface="Myriad Pro Light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6425024"/>
            <a:ext cx="9144000" cy="438912"/>
          </a:xfrm>
          <a:prstGeom prst="rect">
            <a:avLst/>
          </a:prstGeom>
          <a:gradFill>
            <a:gsLst>
              <a:gs pos="0">
                <a:schemeClr val="tx2"/>
              </a:gs>
              <a:gs pos="80000">
                <a:schemeClr val="tx2">
                  <a:lumMod val="60000"/>
                  <a:lumOff val="40000"/>
                </a:schemeClr>
              </a:gs>
              <a:gs pos="100000">
                <a:schemeClr val="tx2">
                  <a:lumMod val="20000"/>
                  <a:lumOff val="80000"/>
                </a:schemeClr>
              </a:gs>
            </a:gsLst>
            <a:lin ang="16200000" scaled="0"/>
          </a:gra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lvl="0"/>
            <a:endParaRPr lang="en-US" sz="1800" b="1" dirty="0" smtClean="0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42404" y="6541272"/>
            <a:ext cx="397576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chemeClr val="accent1">
                    <a:lumMod val="75000"/>
                  </a:schemeClr>
                </a:solidFill>
                <a:latin typeface="Myriad Pro Light" pitchFamily="34" charset="0"/>
              </a:rPr>
              <a:t>© Toxics Use</a:t>
            </a:r>
            <a:r>
              <a:rPr lang="en-US" sz="1000" baseline="0" dirty="0" smtClean="0">
                <a:solidFill>
                  <a:schemeClr val="accent1">
                    <a:lumMod val="75000"/>
                  </a:schemeClr>
                </a:solidFill>
                <a:latin typeface="Myriad Pro Light" pitchFamily="34" charset="0"/>
              </a:rPr>
              <a:t> Reduction Institute   University of Massachusetts Lowell</a:t>
            </a:r>
            <a:endParaRPr lang="en-US" sz="1000" dirty="0">
              <a:solidFill>
                <a:schemeClr val="accent1">
                  <a:lumMod val="75000"/>
                </a:schemeClr>
              </a:solidFill>
              <a:latin typeface="Myriad Pro Light" pitchFamily="34" charset="0"/>
            </a:endParaRPr>
          </a:p>
        </p:txBody>
      </p:sp>
      <p:pic>
        <p:nvPicPr>
          <p:cNvPr id="9" name="Picture 1035" descr="TURI Banner July 2011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59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9"/>
          <p:cNvSpPr txBox="1"/>
          <p:nvPr userDrawn="1"/>
        </p:nvSpPr>
        <p:spPr>
          <a:xfrm>
            <a:off x="142404" y="6521370"/>
            <a:ext cx="397576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chemeClr val="bg1">
                    <a:lumMod val="50000"/>
                  </a:schemeClr>
                </a:solidFill>
                <a:latin typeface="Myriad Pro Light" pitchFamily="34" charset="0"/>
              </a:rPr>
              <a:t>© Toxics Use</a:t>
            </a:r>
            <a:r>
              <a:rPr lang="en-US" sz="1000" baseline="0" dirty="0" smtClean="0">
                <a:solidFill>
                  <a:schemeClr val="bg1">
                    <a:lumMod val="50000"/>
                  </a:schemeClr>
                </a:solidFill>
                <a:latin typeface="Myriad Pro Light" pitchFamily="34" charset="0"/>
              </a:rPr>
              <a:t> Reduction Institute   University of Massachusetts Lowell</a:t>
            </a:r>
            <a:endParaRPr lang="en-US" sz="1000" dirty="0">
              <a:solidFill>
                <a:schemeClr val="bg1">
                  <a:lumMod val="50000"/>
                </a:schemeClr>
              </a:solidFill>
              <a:latin typeface="Myriad Pro Light" pitchFamily="34" charset="0"/>
            </a:endParaRPr>
          </a:p>
        </p:txBody>
      </p:sp>
      <p:sp>
        <p:nvSpPr>
          <p:cNvPr id="12" name="Rectangle 11"/>
          <p:cNvSpPr/>
          <p:nvPr userDrawn="1"/>
        </p:nvSpPr>
        <p:spPr>
          <a:xfrm>
            <a:off x="0" y="6425024"/>
            <a:ext cx="9144000" cy="438912"/>
          </a:xfrm>
          <a:prstGeom prst="rect">
            <a:avLst/>
          </a:prstGeom>
          <a:gradFill>
            <a:gsLst>
              <a:gs pos="0">
                <a:schemeClr val="tx2"/>
              </a:gs>
              <a:gs pos="80000">
                <a:schemeClr val="tx2">
                  <a:lumMod val="60000"/>
                  <a:lumOff val="40000"/>
                </a:schemeClr>
              </a:gs>
              <a:gs pos="100000">
                <a:schemeClr val="tx2">
                  <a:lumMod val="20000"/>
                  <a:lumOff val="80000"/>
                </a:schemeClr>
              </a:gs>
            </a:gsLst>
            <a:lin ang="16200000" scaled="0"/>
          </a:gra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lvl="0"/>
            <a:endParaRPr lang="en-US" sz="1800" b="1" dirty="0" smtClean="0">
              <a:solidFill>
                <a:schemeClr val="tx1"/>
              </a:solidFill>
            </a:endParaRPr>
          </a:p>
        </p:txBody>
      </p:sp>
      <p:sp>
        <p:nvSpPr>
          <p:cNvPr id="14" name="TextBox 13"/>
          <p:cNvSpPr txBox="1"/>
          <p:nvPr userDrawn="1"/>
        </p:nvSpPr>
        <p:spPr>
          <a:xfrm>
            <a:off x="142404" y="6541272"/>
            <a:ext cx="397576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chemeClr val="accent1">
                    <a:lumMod val="75000"/>
                  </a:schemeClr>
                </a:solidFill>
                <a:latin typeface="Myriad Pro Light" pitchFamily="34" charset="0"/>
              </a:rPr>
              <a:t>© Toxics Use</a:t>
            </a:r>
            <a:r>
              <a:rPr lang="en-US" sz="1000" baseline="0" dirty="0" smtClean="0">
                <a:solidFill>
                  <a:schemeClr val="accent1">
                    <a:lumMod val="75000"/>
                  </a:schemeClr>
                </a:solidFill>
                <a:latin typeface="Myriad Pro Light" pitchFamily="34" charset="0"/>
              </a:rPr>
              <a:t> Reduction Institute   University of Massachusetts Lowell</a:t>
            </a:r>
            <a:endParaRPr lang="en-US" sz="1000" dirty="0">
              <a:solidFill>
                <a:schemeClr val="accent1">
                  <a:lumMod val="75000"/>
                </a:schemeClr>
              </a:solidFill>
              <a:latin typeface="Myriad Pro Light" pitchFamily="34" charset="0"/>
            </a:endParaRPr>
          </a:p>
        </p:txBody>
      </p:sp>
      <p:pic>
        <p:nvPicPr>
          <p:cNvPr id="15" name="Picture 10" descr="TURI Cleaning Lab Logo.gif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7787244" y="5316188"/>
            <a:ext cx="12065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9345464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425024"/>
            <a:ext cx="9144000" cy="438912"/>
          </a:xfrm>
          <a:prstGeom prst="rect">
            <a:avLst/>
          </a:prstGeom>
          <a:gradFill>
            <a:gsLst>
              <a:gs pos="0">
                <a:schemeClr val="tx2"/>
              </a:gs>
              <a:gs pos="80000">
                <a:schemeClr val="tx2">
                  <a:lumMod val="60000"/>
                  <a:lumOff val="40000"/>
                </a:schemeClr>
              </a:gs>
              <a:gs pos="100000">
                <a:schemeClr val="tx2">
                  <a:lumMod val="20000"/>
                  <a:lumOff val="80000"/>
                </a:schemeClr>
              </a:gs>
            </a:gsLst>
            <a:lin ang="16200000" scaled="0"/>
          </a:gra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lvl="0"/>
            <a:endParaRPr lang="en-US" sz="1800" b="1" dirty="0" smtClean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 txBox="1">
            <a:spLocks/>
          </p:cNvSpPr>
          <p:nvPr/>
        </p:nvSpPr>
        <p:spPr>
          <a:xfrm>
            <a:off x="8600332" y="6568281"/>
            <a:ext cx="447675" cy="152400"/>
          </a:xfrm>
          <a:prstGeom prst="rect">
            <a:avLst/>
          </a:prstGeom>
        </p:spPr>
        <p:txBody>
          <a:bodyPr anchor="ctr"/>
          <a:lstStyle>
            <a:lvl1pPr algn="r">
              <a:defRPr sz="1200" smtClean="0">
                <a:solidFill>
                  <a:schemeClr val="tx1">
                    <a:tint val="75000"/>
                  </a:schemeClr>
                </a:solidFill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C1F9B9C2-EB28-44F2-8C8D-4A1518CE53ED}" type="slidenum">
              <a:rPr lang="en-US" sz="1000">
                <a:solidFill>
                  <a:schemeClr val="accent1">
                    <a:lumMod val="75000"/>
                  </a:schemeClr>
                </a:solidFill>
              </a:rPr>
              <a:pPr>
                <a:defRPr/>
              </a:pPr>
              <a:t>‹#›</a:t>
            </a:fld>
            <a:endParaRPr lang="en-US" sz="1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 b="1">
                <a:latin typeface="Myriad Web Pro" panose="020B0503030403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Myriad Web Pro" panose="020B0503030403020204" pitchFamily="34" charset="0"/>
              </a:defRPr>
            </a:lvl1pPr>
            <a:lvl2pPr>
              <a:defRPr>
                <a:solidFill>
                  <a:schemeClr val="tx2"/>
                </a:solidFill>
                <a:latin typeface="Myriad Web Pro" panose="020B0503030403020204" pitchFamily="34" charset="0"/>
              </a:defRPr>
            </a:lvl2pPr>
            <a:lvl3pPr>
              <a:defRPr>
                <a:latin typeface="Myriad Web Pro" panose="020B0503030403020204" pitchFamily="34" charset="0"/>
              </a:defRPr>
            </a:lvl3pPr>
            <a:lvl4pPr>
              <a:defRPr>
                <a:solidFill>
                  <a:schemeClr val="tx1"/>
                </a:solidFill>
                <a:latin typeface="Myriad Web Pro" panose="020B0503030403020204" pitchFamily="34" charset="0"/>
              </a:defRPr>
            </a:lvl4pPr>
            <a:lvl5pPr>
              <a:defRPr>
                <a:solidFill>
                  <a:schemeClr val="tx2"/>
                </a:solidFill>
                <a:latin typeface="Myriad Web Pro" panose="020B0503030403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42404" y="6521370"/>
            <a:ext cx="397576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chemeClr val="accent1">
                    <a:lumMod val="75000"/>
                  </a:schemeClr>
                </a:solidFill>
                <a:latin typeface="Myriad Pro Light" pitchFamily="34" charset="0"/>
              </a:rPr>
              <a:t>© Toxics Use</a:t>
            </a:r>
            <a:r>
              <a:rPr lang="en-US" sz="1000" baseline="0" dirty="0" smtClean="0">
                <a:solidFill>
                  <a:schemeClr val="accent1">
                    <a:lumMod val="75000"/>
                  </a:schemeClr>
                </a:solidFill>
                <a:latin typeface="Myriad Pro Light" pitchFamily="34" charset="0"/>
              </a:rPr>
              <a:t> Reduction Institute   University of Massachusetts Lowell</a:t>
            </a:r>
            <a:endParaRPr lang="en-US" sz="1000" dirty="0">
              <a:solidFill>
                <a:schemeClr val="accent1">
                  <a:lumMod val="75000"/>
                </a:schemeClr>
              </a:solidFill>
              <a:latin typeface="Myriad Pro Light" pitchFamily="34" charset="0"/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0" y="6425024"/>
            <a:ext cx="9144000" cy="438912"/>
          </a:xfrm>
          <a:prstGeom prst="rect">
            <a:avLst/>
          </a:prstGeom>
          <a:gradFill>
            <a:gsLst>
              <a:gs pos="0">
                <a:schemeClr val="tx2"/>
              </a:gs>
              <a:gs pos="80000">
                <a:schemeClr val="tx2">
                  <a:lumMod val="60000"/>
                  <a:lumOff val="40000"/>
                </a:schemeClr>
              </a:gs>
              <a:gs pos="100000">
                <a:schemeClr val="tx2">
                  <a:lumMod val="20000"/>
                  <a:lumOff val="80000"/>
                </a:schemeClr>
              </a:gs>
            </a:gsLst>
            <a:lin ang="16200000" scaled="0"/>
          </a:gra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lvl="0"/>
            <a:endParaRPr lang="en-US" sz="1800" b="1" dirty="0" smtClean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 userDrawn="1"/>
        </p:nvSpPr>
        <p:spPr>
          <a:xfrm>
            <a:off x="142404" y="6521370"/>
            <a:ext cx="397576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chemeClr val="accent1">
                    <a:lumMod val="75000"/>
                  </a:schemeClr>
                </a:solidFill>
                <a:latin typeface="Myriad Pro Light" pitchFamily="34" charset="0"/>
              </a:rPr>
              <a:t>© Toxics Use</a:t>
            </a:r>
            <a:r>
              <a:rPr lang="en-US" sz="1000" baseline="0" dirty="0" smtClean="0">
                <a:solidFill>
                  <a:schemeClr val="accent1">
                    <a:lumMod val="75000"/>
                  </a:schemeClr>
                </a:solidFill>
                <a:latin typeface="Myriad Pro Light" pitchFamily="34" charset="0"/>
              </a:rPr>
              <a:t> Reduction Institute   University of Massachusetts Lowell</a:t>
            </a:r>
            <a:endParaRPr lang="en-US" sz="1000" dirty="0">
              <a:solidFill>
                <a:schemeClr val="accent1">
                  <a:lumMod val="75000"/>
                </a:schemeClr>
              </a:solidFill>
              <a:latin typeface="Myriad Pro Ligh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64691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none" baseline="0">
                <a:latin typeface="Myriad Web Pro" panose="020B0503030403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6E6E6E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151141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 b="1">
                <a:latin typeface="Myriad Web Pro" panose="020B0503030403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latin typeface="Myriad Web Pro" panose="020B0503030403020204" pitchFamily="34" charset="0"/>
              </a:defRPr>
            </a:lvl1pPr>
            <a:lvl2pPr>
              <a:defRPr sz="2400">
                <a:latin typeface="Myriad Web Pro" panose="020B0503030403020204" pitchFamily="34" charset="0"/>
              </a:defRPr>
            </a:lvl2pPr>
            <a:lvl3pPr>
              <a:defRPr sz="2000">
                <a:latin typeface="Myriad Web Pro" panose="020B0503030403020204" pitchFamily="34" charset="0"/>
              </a:defRPr>
            </a:lvl3pPr>
            <a:lvl4pPr>
              <a:defRPr sz="1800">
                <a:latin typeface="Myriad Web Pro" panose="020B0503030403020204" pitchFamily="34" charset="0"/>
              </a:defRPr>
            </a:lvl4pPr>
            <a:lvl5pPr>
              <a:defRPr sz="1800">
                <a:latin typeface="Myriad Web Pro" panose="020B0503030403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latin typeface="Myriad Web Pro" panose="020B0503030403020204" pitchFamily="34" charset="0"/>
              </a:defRPr>
            </a:lvl1pPr>
            <a:lvl2pPr>
              <a:defRPr sz="2400">
                <a:latin typeface="Myriad Web Pro" panose="020B0503030403020204" pitchFamily="34" charset="0"/>
              </a:defRPr>
            </a:lvl2pPr>
            <a:lvl3pPr>
              <a:defRPr sz="2000">
                <a:latin typeface="Myriad Web Pro" panose="020B0503030403020204" pitchFamily="34" charset="0"/>
              </a:defRPr>
            </a:lvl3pPr>
            <a:lvl4pPr>
              <a:defRPr sz="1800">
                <a:latin typeface="Myriad Web Pro" panose="020B0503030403020204" pitchFamily="34" charset="0"/>
              </a:defRPr>
            </a:lvl4pPr>
            <a:lvl5pPr>
              <a:defRPr sz="1800">
                <a:latin typeface="Myriad Web Pro" panose="020B0503030403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6525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42404" y="6521370"/>
            <a:ext cx="397576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chemeClr val="accent1">
                    <a:lumMod val="75000"/>
                  </a:schemeClr>
                </a:solidFill>
                <a:latin typeface="Myriad Pro Light" pitchFamily="34" charset="0"/>
              </a:rPr>
              <a:t>© Toxics Use</a:t>
            </a:r>
            <a:r>
              <a:rPr lang="en-US" sz="1000" baseline="0" dirty="0" smtClean="0">
                <a:solidFill>
                  <a:schemeClr val="accent1">
                    <a:lumMod val="75000"/>
                  </a:schemeClr>
                </a:solidFill>
                <a:latin typeface="Myriad Pro Light" pitchFamily="34" charset="0"/>
              </a:rPr>
              <a:t> Reduction Institute   University of Massachusetts Lowell</a:t>
            </a:r>
            <a:endParaRPr lang="en-US" sz="1000" dirty="0">
              <a:solidFill>
                <a:schemeClr val="accent1">
                  <a:lumMod val="75000"/>
                </a:schemeClr>
              </a:solidFill>
              <a:latin typeface="Myriad Pro Light" pitchFamily="34" charset="0"/>
            </a:endParaRPr>
          </a:p>
        </p:txBody>
      </p:sp>
      <p:sp>
        <p:nvSpPr>
          <p:cNvPr id="4" name="TextBox 3"/>
          <p:cNvSpPr txBox="1"/>
          <p:nvPr userDrawn="1"/>
        </p:nvSpPr>
        <p:spPr>
          <a:xfrm>
            <a:off x="142404" y="6521370"/>
            <a:ext cx="397576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chemeClr val="accent1">
                    <a:lumMod val="75000"/>
                  </a:schemeClr>
                </a:solidFill>
                <a:latin typeface="Myriad Pro Light" pitchFamily="34" charset="0"/>
              </a:rPr>
              <a:t>© Toxics Use</a:t>
            </a:r>
            <a:r>
              <a:rPr lang="en-US" sz="1000" baseline="0" dirty="0" smtClean="0">
                <a:solidFill>
                  <a:schemeClr val="accent1">
                    <a:lumMod val="75000"/>
                  </a:schemeClr>
                </a:solidFill>
                <a:latin typeface="Myriad Pro Light" pitchFamily="34" charset="0"/>
              </a:rPr>
              <a:t> Reduction Institute   University of Massachusetts Lowell</a:t>
            </a:r>
            <a:endParaRPr lang="en-US" sz="1000" dirty="0">
              <a:solidFill>
                <a:schemeClr val="accent1">
                  <a:lumMod val="75000"/>
                </a:schemeClr>
              </a:solidFill>
              <a:latin typeface="Myriad Pro Ligh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3760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028622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1_Title and Content">
    <p:bg>
      <p:bgPr>
        <a:gradFill>
          <a:gsLst>
            <a:gs pos="0">
              <a:schemeClr val="tx1">
                <a:lumMod val="50000"/>
              </a:schemeClr>
            </a:gs>
            <a:gs pos="100000">
              <a:schemeClr val="tx1">
                <a:lumMod val="7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 txBox="1">
            <a:spLocks/>
          </p:cNvSpPr>
          <p:nvPr/>
        </p:nvSpPr>
        <p:spPr>
          <a:xfrm>
            <a:off x="8600332" y="6568281"/>
            <a:ext cx="447675" cy="152400"/>
          </a:xfrm>
          <a:prstGeom prst="rect">
            <a:avLst/>
          </a:prstGeom>
        </p:spPr>
        <p:txBody>
          <a:bodyPr anchor="ctr"/>
          <a:lstStyle>
            <a:lvl1pPr algn="r">
              <a:defRPr sz="1200" smtClean="0">
                <a:solidFill>
                  <a:schemeClr val="tx1">
                    <a:tint val="75000"/>
                  </a:schemeClr>
                </a:solidFill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C1F9B9C2-EB28-44F2-8C8D-4A1518CE53ED}" type="slidenum">
              <a:rPr lang="en-US" sz="1000">
                <a:solidFill>
                  <a:schemeClr val="accent1">
                    <a:lumMod val="75000"/>
                  </a:schemeClr>
                </a:solidFill>
              </a:rPr>
              <a:pPr>
                <a:defRPr/>
              </a:pPr>
              <a:t>‹#›</a:t>
            </a:fld>
            <a:endParaRPr lang="en-US" sz="1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 b="1">
                <a:solidFill>
                  <a:schemeClr val="bg1"/>
                </a:solidFill>
                <a:latin typeface="Myriad Web Pro" panose="020B0503030403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20000"/>
                    <a:lumOff val="80000"/>
                  </a:schemeClr>
                </a:solidFill>
                <a:latin typeface="Myriad Web Pro" panose="020B0503030403020204" pitchFamily="34" charset="0"/>
              </a:defRPr>
            </a:lvl1pPr>
            <a:lvl2pPr>
              <a:defRPr>
                <a:solidFill>
                  <a:schemeClr val="tx2">
                    <a:lumMod val="20000"/>
                    <a:lumOff val="80000"/>
                  </a:schemeClr>
                </a:solidFill>
                <a:latin typeface="Myriad Web Pro" panose="020B0503030403020204" pitchFamily="34" charset="0"/>
              </a:defRPr>
            </a:lvl2pPr>
            <a:lvl3pPr>
              <a:defRPr>
                <a:solidFill>
                  <a:schemeClr val="bg1">
                    <a:lumMod val="85000"/>
                  </a:schemeClr>
                </a:solidFill>
                <a:latin typeface="Myriad Web Pro" panose="020B0503030403020204" pitchFamily="34" charset="0"/>
              </a:defRPr>
            </a:lvl3pPr>
            <a:lvl4pPr>
              <a:defRPr>
                <a:solidFill>
                  <a:schemeClr val="tx1">
                    <a:lumMod val="20000"/>
                    <a:lumOff val="80000"/>
                  </a:schemeClr>
                </a:solidFill>
                <a:latin typeface="Myriad Web Pro" panose="020B0503030403020204" pitchFamily="34" charset="0"/>
              </a:defRPr>
            </a:lvl4pPr>
            <a:lvl5pPr>
              <a:defRPr>
                <a:solidFill>
                  <a:schemeClr val="tx2">
                    <a:lumMod val="20000"/>
                    <a:lumOff val="80000"/>
                  </a:schemeClr>
                </a:solidFill>
                <a:latin typeface="Myriad Web Pro" panose="020B0503030403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42404" y="6521370"/>
            <a:ext cx="397576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chemeClr val="bg1">
                    <a:lumMod val="85000"/>
                  </a:schemeClr>
                </a:solidFill>
                <a:latin typeface="Myriad Pro Light" pitchFamily="34" charset="0"/>
              </a:rPr>
              <a:t>© Toxics Use</a:t>
            </a:r>
            <a:r>
              <a:rPr lang="en-US" sz="1000" baseline="0" dirty="0" smtClean="0">
                <a:solidFill>
                  <a:schemeClr val="bg1">
                    <a:lumMod val="85000"/>
                  </a:schemeClr>
                </a:solidFill>
                <a:latin typeface="Myriad Pro Light" pitchFamily="34" charset="0"/>
              </a:rPr>
              <a:t> Reduction Institute   University of Massachusetts Lowell</a:t>
            </a:r>
            <a:endParaRPr lang="en-US" sz="1000" dirty="0">
              <a:solidFill>
                <a:schemeClr val="bg1">
                  <a:lumMod val="85000"/>
                </a:schemeClr>
              </a:solidFill>
              <a:latin typeface="Myriad Pro Light" pitchFamily="34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142404" y="6521370"/>
            <a:ext cx="397576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chemeClr val="bg1">
                    <a:lumMod val="85000"/>
                  </a:schemeClr>
                </a:solidFill>
                <a:latin typeface="Myriad Pro Light" pitchFamily="34" charset="0"/>
              </a:rPr>
              <a:t>© Toxics Use</a:t>
            </a:r>
            <a:r>
              <a:rPr lang="en-US" sz="1000" baseline="0" dirty="0" smtClean="0">
                <a:solidFill>
                  <a:schemeClr val="bg1">
                    <a:lumMod val="85000"/>
                  </a:schemeClr>
                </a:solidFill>
                <a:latin typeface="Myriad Pro Light" pitchFamily="34" charset="0"/>
              </a:rPr>
              <a:t> Reduction Institute   University of Massachusetts Lowell</a:t>
            </a:r>
            <a:endParaRPr lang="en-US" sz="1000" dirty="0">
              <a:solidFill>
                <a:schemeClr val="bg1">
                  <a:lumMod val="85000"/>
                </a:schemeClr>
              </a:solidFill>
              <a:latin typeface="Myriad Pro Ligh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02445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2_Title and Content">
    <p:bg>
      <p:bgPr>
        <a:gradFill>
          <a:gsLst>
            <a:gs pos="0">
              <a:schemeClr val="tx2">
                <a:lumMod val="50000"/>
              </a:schemeClr>
            </a:gs>
            <a:gs pos="100000">
              <a:schemeClr val="tx2">
                <a:lumMod val="7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 txBox="1">
            <a:spLocks/>
          </p:cNvSpPr>
          <p:nvPr/>
        </p:nvSpPr>
        <p:spPr>
          <a:xfrm>
            <a:off x="8600332" y="6568281"/>
            <a:ext cx="447675" cy="152400"/>
          </a:xfrm>
          <a:prstGeom prst="rect">
            <a:avLst/>
          </a:prstGeom>
        </p:spPr>
        <p:txBody>
          <a:bodyPr anchor="ctr"/>
          <a:lstStyle>
            <a:lvl1pPr algn="r">
              <a:defRPr sz="1200" smtClean="0">
                <a:solidFill>
                  <a:schemeClr val="tx1">
                    <a:tint val="75000"/>
                  </a:schemeClr>
                </a:solidFill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C1F9B9C2-EB28-44F2-8C8D-4A1518CE53ED}" type="slidenum">
              <a:rPr lang="en-US" sz="1000">
                <a:solidFill>
                  <a:schemeClr val="accent1">
                    <a:lumMod val="75000"/>
                  </a:schemeClr>
                </a:solidFill>
              </a:rPr>
              <a:pPr>
                <a:defRPr/>
              </a:pPr>
              <a:t>‹#›</a:t>
            </a:fld>
            <a:endParaRPr lang="en-US" sz="1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 b="1">
                <a:solidFill>
                  <a:schemeClr val="bg1"/>
                </a:solidFill>
                <a:latin typeface="Myriad Web Pro" panose="020B0503030403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20000"/>
                    <a:lumOff val="80000"/>
                  </a:schemeClr>
                </a:solidFill>
                <a:latin typeface="Myriad Web Pro" panose="020B0503030403020204" pitchFamily="34" charset="0"/>
              </a:defRPr>
            </a:lvl1pPr>
            <a:lvl2pPr>
              <a:defRPr>
                <a:solidFill>
                  <a:schemeClr val="tx2">
                    <a:lumMod val="20000"/>
                    <a:lumOff val="80000"/>
                  </a:schemeClr>
                </a:solidFill>
                <a:latin typeface="Myriad Web Pro" panose="020B0503030403020204" pitchFamily="34" charset="0"/>
              </a:defRPr>
            </a:lvl2pPr>
            <a:lvl3pPr>
              <a:defRPr>
                <a:solidFill>
                  <a:schemeClr val="bg1">
                    <a:lumMod val="85000"/>
                  </a:schemeClr>
                </a:solidFill>
                <a:latin typeface="Myriad Web Pro" panose="020B0503030403020204" pitchFamily="34" charset="0"/>
              </a:defRPr>
            </a:lvl3pPr>
            <a:lvl4pPr>
              <a:defRPr>
                <a:solidFill>
                  <a:schemeClr val="tx1">
                    <a:lumMod val="20000"/>
                    <a:lumOff val="80000"/>
                  </a:schemeClr>
                </a:solidFill>
                <a:latin typeface="Myriad Web Pro" panose="020B0503030403020204" pitchFamily="34" charset="0"/>
              </a:defRPr>
            </a:lvl4pPr>
            <a:lvl5pPr>
              <a:defRPr>
                <a:solidFill>
                  <a:schemeClr val="tx2">
                    <a:lumMod val="20000"/>
                    <a:lumOff val="80000"/>
                  </a:schemeClr>
                </a:solidFill>
                <a:latin typeface="Myriad Web Pro" panose="020B0503030403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42404" y="6521370"/>
            <a:ext cx="397576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chemeClr val="bg1">
                    <a:lumMod val="85000"/>
                  </a:schemeClr>
                </a:solidFill>
                <a:latin typeface="Myriad Pro Light" pitchFamily="34" charset="0"/>
              </a:rPr>
              <a:t>© Toxics Use</a:t>
            </a:r>
            <a:r>
              <a:rPr lang="en-US" sz="1000" baseline="0" dirty="0" smtClean="0">
                <a:solidFill>
                  <a:schemeClr val="bg1">
                    <a:lumMod val="85000"/>
                  </a:schemeClr>
                </a:solidFill>
                <a:latin typeface="Myriad Pro Light" pitchFamily="34" charset="0"/>
              </a:rPr>
              <a:t> Reduction Institute   University of Massachusetts Lowell</a:t>
            </a:r>
            <a:endParaRPr lang="en-US" sz="1000" dirty="0">
              <a:solidFill>
                <a:schemeClr val="bg1">
                  <a:lumMod val="85000"/>
                </a:schemeClr>
              </a:solidFill>
              <a:latin typeface="Myriad Pro Light" pitchFamily="34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142404" y="6521370"/>
            <a:ext cx="397576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chemeClr val="bg1">
                    <a:lumMod val="85000"/>
                  </a:schemeClr>
                </a:solidFill>
                <a:latin typeface="Myriad Pro Light" pitchFamily="34" charset="0"/>
              </a:rPr>
              <a:t>© Toxics Use</a:t>
            </a:r>
            <a:r>
              <a:rPr lang="en-US" sz="1000" baseline="0" dirty="0" smtClean="0">
                <a:solidFill>
                  <a:schemeClr val="bg1">
                    <a:lumMod val="85000"/>
                  </a:schemeClr>
                </a:solidFill>
                <a:latin typeface="Myriad Pro Light" pitchFamily="34" charset="0"/>
              </a:rPr>
              <a:t> Reduction Institute   University of Massachusetts Lowell</a:t>
            </a:r>
            <a:endParaRPr lang="en-US" sz="1000" dirty="0">
              <a:solidFill>
                <a:schemeClr val="bg1">
                  <a:lumMod val="85000"/>
                </a:schemeClr>
              </a:solidFill>
              <a:latin typeface="Myriad Pro Ligh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80258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6425024"/>
            <a:ext cx="9144000" cy="438912"/>
          </a:xfrm>
          <a:prstGeom prst="rect">
            <a:avLst/>
          </a:prstGeom>
          <a:gradFill>
            <a:gsLst>
              <a:gs pos="0">
                <a:schemeClr val="tx2"/>
              </a:gs>
              <a:gs pos="80000">
                <a:schemeClr val="tx2">
                  <a:lumMod val="60000"/>
                  <a:lumOff val="40000"/>
                </a:schemeClr>
              </a:gs>
              <a:gs pos="100000">
                <a:schemeClr val="tx2">
                  <a:lumMod val="20000"/>
                  <a:lumOff val="80000"/>
                </a:schemeClr>
              </a:gs>
            </a:gsLst>
            <a:lin ang="16200000" scaled="0"/>
          </a:gra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 sz="1800" b="1" dirty="0" smtClean="0">
              <a:solidFill>
                <a:schemeClr val="tx1"/>
              </a:solidFill>
            </a:endParaRPr>
          </a:p>
        </p:txBody>
      </p:sp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US" altLang="en-US" dirty="0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US" altLang="en-US" dirty="0" smtClean="0"/>
          </a:p>
        </p:txBody>
      </p:sp>
      <p:sp>
        <p:nvSpPr>
          <p:cNvPr id="15" name="Slide Number Placeholder 5"/>
          <p:cNvSpPr txBox="1">
            <a:spLocks/>
          </p:cNvSpPr>
          <p:nvPr/>
        </p:nvSpPr>
        <p:spPr>
          <a:xfrm>
            <a:off x="8591944" y="6568281"/>
            <a:ext cx="447675" cy="152400"/>
          </a:xfrm>
          <a:prstGeom prst="rect">
            <a:avLst/>
          </a:prstGeom>
        </p:spPr>
        <p:txBody>
          <a:bodyPr anchor="ctr"/>
          <a:lstStyle>
            <a:lvl1pPr algn="r">
              <a:defRPr sz="1200" smtClean="0">
                <a:solidFill>
                  <a:schemeClr val="tx1">
                    <a:tint val="75000"/>
                  </a:schemeClr>
                </a:solidFill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3E6F22AB-B52F-45A4-AE0A-FBB8F417D8EA}" type="slidenum">
              <a:rPr lang="en-US" sz="1000">
                <a:solidFill>
                  <a:schemeClr val="accent1">
                    <a:lumMod val="75000"/>
                  </a:schemeClr>
                </a:solidFill>
              </a:rPr>
              <a:pPr>
                <a:defRPr/>
              </a:pPr>
              <a:t>‹#›</a:t>
            </a:fld>
            <a:endParaRPr lang="en-US" sz="1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42404" y="6541272"/>
            <a:ext cx="397576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chemeClr val="accent1">
                    <a:lumMod val="75000"/>
                  </a:schemeClr>
                </a:solidFill>
                <a:latin typeface="Myriad Pro Light" pitchFamily="34" charset="0"/>
              </a:rPr>
              <a:t>© Toxics Use</a:t>
            </a:r>
            <a:r>
              <a:rPr lang="en-US" sz="1000" baseline="0" dirty="0" smtClean="0">
                <a:solidFill>
                  <a:schemeClr val="accent1">
                    <a:lumMod val="75000"/>
                  </a:schemeClr>
                </a:solidFill>
                <a:latin typeface="Myriad Pro Light" pitchFamily="34" charset="0"/>
              </a:rPr>
              <a:t> Reduction Institute   University of Massachusetts Lowell</a:t>
            </a:r>
            <a:endParaRPr lang="en-US" sz="1000" dirty="0">
              <a:solidFill>
                <a:schemeClr val="accent1">
                  <a:lumMod val="75000"/>
                </a:schemeClr>
              </a:solidFill>
              <a:latin typeface="Myriad Pro Light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38" r:id="rId1"/>
    <p:sldLayoutId id="2147484139" r:id="rId2"/>
    <p:sldLayoutId id="2147484140" r:id="rId3"/>
    <p:sldLayoutId id="2147484141" r:id="rId4"/>
    <p:sldLayoutId id="2147484142" r:id="rId5"/>
    <p:sldLayoutId id="2147484143" r:id="rId6"/>
    <p:sldLayoutId id="2147484144" r:id="rId7"/>
    <p:sldLayoutId id="2147484145" r:id="rId8"/>
  </p:sldLayoutIdLst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 b="1" kern="1200">
          <a:solidFill>
            <a:schemeClr val="tx1"/>
          </a:solidFill>
          <a:latin typeface="Myriad Web Pro" panose="020B0503030403020204" pitchFamily="34" charset="0"/>
          <a:ea typeface="ヒラギノ角ゴ Pro W3" pitchFamily="84" charset="-128"/>
          <a:cs typeface="Myriad Web Pro" panose="020B0503030403020204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314E90"/>
          </a:solidFill>
          <a:latin typeface="Calibri" pitchFamily="84" charset="0"/>
          <a:ea typeface="ヒラギノ角ゴ Pro W3" pitchFamily="84" charset="-128"/>
          <a:cs typeface="ヒラギノ角ゴ Pro W3" pitchFamily="84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314E90"/>
          </a:solidFill>
          <a:latin typeface="Calibri" pitchFamily="84" charset="0"/>
          <a:ea typeface="ヒラギノ角ゴ Pro W3" pitchFamily="84" charset="-128"/>
          <a:cs typeface="ヒラギノ角ゴ Pro W3" pitchFamily="84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314E90"/>
          </a:solidFill>
          <a:latin typeface="Calibri" pitchFamily="84" charset="0"/>
          <a:ea typeface="ヒラギノ角ゴ Pro W3" pitchFamily="84" charset="-128"/>
          <a:cs typeface="ヒラギノ角ゴ Pro W3" pitchFamily="84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314E90"/>
          </a:solidFill>
          <a:latin typeface="Calibri" pitchFamily="84" charset="0"/>
          <a:ea typeface="ヒラギノ角ゴ Pro W3" pitchFamily="84" charset="-128"/>
          <a:cs typeface="ヒラギノ角ゴ Pro W3" pitchFamily="84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314E90"/>
          </a:solidFill>
          <a:latin typeface="Calibri" pitchFamily="84" charset="0"/>
          <a:ea typeface="ヒラギノ角ゴ Pro W3" pitchFamily="84" charset="-128"/>
          <a:cs typeface="ヒラギノ角ゴ Pro W3" pitchFamily="84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314E90"/>
          </a:solidFill>
          <a:latin typeface="Calibri" pitchFamily="84" charset="0"/>
          <a:ea typeface="ヒラギノ角ゴ Pro W3" pitchFamily="84" charset="-128"/>
          <a:cs typeface="ヒラギノ角ゴ Pro W3" pitchFamily="84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314E90"/>
          </a:solidFill>
          <a:latin typeface="Calibri" pitchFamily="84" charset="0"/>
          <a:ea typeface="ヒラギノ角ゴ Pro W3" pitchFamily="84" charset="-128"/>
          <a:cs typeface="ヒラギノ角ゴ Pro W3" pitchFamily="84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314E90"/>
          </a:solidFill>
          <a:latin typeface="Calibri" pitchFamily="84" charset="0"/>
          <a:ea typeface="ヒラギノ角ゴ Pro W3" pitchFamily="84" charset="-128"/>
          <a:cs typeface="ヒラギノ角ゴ Pro W3" pitchFamily="84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rgbClr val="344D8D"/>
          </a:solidFill>
          <a:latin typeface="Myriad Web Pro" panose="020B0503030403020204" pitchFamily="34" charset="0"/>
          <a:ea typeface="ヒラギノ角ゴ Pro W3" pitchFamily="84" charset="-128"/>
          <a:cs typeface="Myriad Web Pro" panose="020B0503030403020204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2"/>
          </a:solidFill>
          <a:latin typeface="Myriad Web Pro" panose="020B0503030403020204" pitchFamily="34" charset="0"/>
          <a:ea typeface="ヒラギノ角ゴ Pro W3" pitchFamily="84" charset="-128"/>
          <a:cs typeface="Myriad Web Pro" panose="020B0503030403020204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bg1">
              <a:lumMod val="50000"/>
            </a:schemeClr>
          </a:solidFill>
          <a:latin typeface="Myriad Web Pro" panose="020B0503030403020204" pitchFamily="34" charset="0"/>
          <a:ea typeface="ヒラギノ角ゴ Pro W3" pitchFamily="84" charset="-128"/>
          <a:cs typeface="Myriad Web Pro" panose="020B0503030403020204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Myriad Web Pro" panose="020B0503030403020204" pitchFamily="34" charset="0"/>
          <a:ea typeface="ヒラギノ角ゴ Pro W3" pitchFamily="84" charset="-128"/>
          <a:cs typeface="Myriad Web Pro" panose="020B0503030403020204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2"/>
          </a:solidFill>
          <a:latin typeface="Myriad Web Pro" panose="020B0503030403020204" pitchFamily="34" charset="0"/>
          <a:ea typeface="ヒラギノ角ゴ Pro W3" pitchFamily="84" charset="-128"/>
          <a:cs typeface="Myriad Web Pro" panose="020B0503030403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mailto:Heidi@turi.or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ctrTitle"/>
          </p:nvPr>
        </p:nvSpPr>
        <p:spPr>
          <a:xfrm>
            <a:off x="0" y="1576388"/>
            <a:ext cx="9144000" cy="1760537"/>
          </a:xfrm>
        </p:spPr>
        <p:txBody>
          <a:bodyPr/>
          <a:lstStyle/>
          <a:p>
            <a:pPr eaLnBrk="1" hangingPunct="1"/>
            <a:r>
              <a:rPr lang="en-US" altLang="en-US" sz="4000" dirty="0" smtClean="0">
                <a:solidFill>
                  <a:srgbClr val="0070C0"/>
                </a:solidFill>
                <a:ea typeface="ヒラギノ角ゴ Pro W3"/>
                <a:cs typeface="ヒラギノ角ゴ Pro W3"/>
              </a:rPr>
              <a:t>Transitioning from TCE</a:t>
            </a:r>
            <a:br>
              <a:rPr lang="en-US" altLang="en-US" sz="4000" dirty="0" smtClean="0">
                <a:solidFill>
                  <a:srgbClr val="0070C0"/>
                </a:solidFill>
                <a:ea typeface="ヒラギノ角ゴ Pro W3"/>
                <a:cs typeface="ヒラギノ角ゴ Pro W3"/>
              </a:rPr>
            </a:br>
            <a:r>
              <a:rPr lang="en-US" altLang="en-US" sz="4000" dirty="0" smtClean="0">
                <a:solidFill>
                  <a:srgbClr val="0070C0"/>
                </a:solidFill>
                <a:ea typeface="ヒラギノ角ゴ Pro W3"/>
                <a:cs typeface="ヒラギノ角ゴ Pro W3"/>
              </a:rPr>
              <a:t>Reality vs Theory</a:t>
            </a:r>
            <a:br>
              <a:rPr lang="en-US" altLang="en-US" sz="4000" dirty="0" smtClean="0">
                <a:solidFill>
                  <a:srgbClr val="0070C0"/>
                </a:solidFill>
                <a:ea typeface="ヒラギノ角ゴ Pro W3"/>
                <a:cs typeface="ヒラギノ角ゴ Pro W3"/>
              </a:rPr>
            </a:br>
            <a:r>
              <a:rPr lang="en-US" altLang="en-US" sz="4000" dirty="0" smtClean="0">
                <a:solidFill>
                  <a:srgbClr val="0070C0"/>
                </a:solidFill>
                <a:ea typeface="ヒラギノ角ゴ Pro W3"/>
                <a:cs typeface="ヒラギノ角ゴ Pro W3"/>
              </a:rPr>
              <a:t>Taking the Lab to the Streets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7038" y="3693226"/>
            <a:ext cx="8386762" cy="2107499"/>
          </a:xfrm>
        </p:spPr>
        <p:txBody>
          <a:bodyPr rtlCol="0">
            <a:normAutofit fontScale="70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84" charset="0"/>
              <a:buNone/>
              <a:defRPr/>
            </a:pPr>
            <a:r>
              <a:rPr lang="en-US" sz="4600" i="1" dirty="0" smtClean="0">
                <a:solidFill>
                  <a:srgbClr val="6AB138"/>
                </a:solidFill>
                <a:ea typeface="+mn-ea"/>
                <a:cs typeface="+mn-cs"/>
              </a:rPr>
              <a:t>Heidi Wilcox</a:t>
            </a:r>
          </a:p>
          <a:p>
            <a:pPr eaLnBrk="1" fontAlgn="auto" hangingPunct="1">
              <a:spcAft>
                <a:spcPts val="0"/>
              </a:spcAft>
              <a:buFont typeface="Arial" pitchFamily="84" charset="0"/>
              <a:buNone/>
              <a:defRPr/>
            </a:pPr>
            <a:r>
              <a:rPr lang="en-US" sz="4600" i="1" dirty="0" smtClean="0">
                <a:solidFill>
                  <a:srgbClr val="6AB138"/>
                </a:solidFill>
                <a:ea typeface="+mn-ea"/>
                <a:cs typeface="+mn-cs"/>
              </a:rPr>
              <a:t>TURI lab</a:t>
            </a:r>
          </a:p>
          <a:p>
            <a:pPr eaLnBrk="1" fontAlgn="auto" hangingPunct="1">
              <a:spcAft>
                <a:spcPts val="0"/>
              </a:spcAft>
              <a:buFont typeface="Arial" pitchFamily="84" charset="0"/>
              <a:buNone/>
              <a:defRPr/>
            </a:pPr>
            <a:r>
              <a:rPr lang="en-US" sz="4600" i="1" dirty="0" smtClean="0">
                <a:solidFill>
                  <a:srgbClr val="6AB138"/>
                </a:solidFill>
                <a:ea typeface="+mn-ea"/>
                <a:cs typeface="+mn-cs"/>
              </a:rPr>
              <a:t>978 934 3249</a:t>
            </a:r>
          </a:p>
          <a:p>
            <a:pPr eaLnBrk="1" fontAlgn="auto" hangingPunct="1">
              <a:spcAft>
                <a:spcPts val="0"/>
              </a:spcAft>
              <a:buFont typeface="Arial" pitchFamily="84" charset="0"/>
              <a:buNone/>
              <a:defRPr/>
            </a:pPr>
            <a:r>
              <a:rPr lang="en-US" sz="4600" i="1" dirty="0" smtClean="0">
                <a:solidFill>
                  <a:srgbClr val="6AB138"/>
                </a:solidFill>
                <a:ea typeface="+mn-ea"/>
                <a:cs typeface="+mn-cs"/>
              </a:rPr>
              <a:t>heidi@turi.or</a:t>
            </a:r>
            <a:r>
              <a:rPr lang="en-US" sz="3600" i="1" dirty="0" smtClean="0">
                <a:solidFill>
                  <a:srgbClr val="6AB138"/>
                </a:solidFill>
                <a:ea typeface="+mn-ea"/>
                <a:cs typeface="+mn-cs"/>
              </a:rPr>
              <a:t>g</a:t>
            </a:r>
          </a:p>
        </p:txBody>
      </p:sp>
    </p:spTree>
    <p:extLst>
      <p:ext uri="{BB962C8B-B14F-4D97-AF65-F5344CB8AC3E}">
        <p14:creationId xmlns:p14="http://schemas.microsoft.com/office/powerpoint/2010/main" val="2395407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>
          <a:xfrm>
            <a:off x="445324" y="155885"/>
            <a:ext cx="8229600" cy="936625"/>
          </a:xfrm>
        </p:spPr>
        <p:txBody>
          <a:bodyPr/>
          <a:lstStyle/>
          <a:p>
            <a:r>
              <a:rPr lang="en-US" altLang="en-US" dirty="0" smtClean="0">
                <a:ea typeface="ヒラギノ角ゴ Pro W3"/>
                <a:cs typeface="ヒラギノ角ゴ Pro W3"/>
              </a:rPr>
              <a:t> </a:t>
            </a:r>
            <a:r>
              <a:rPr lang="en-US" altLang="en-US" u="sng" dirty="0" smtClean="0">
                <a:ea typeface="ヒラギノ角ゴ Pro W3"/>
                <a:cs typeface="ヒラギノ角ゴ Pro W3"/>
              </a:rPr>
              <a:t>In Reality Always an Alternative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>
          <a:xfrm>
            <a:off x="178130" y="1116281"/>
            <a:ext cx="8508670" cy="5009882"/>
          </a:xfrm>
        </p:spPr>
        <p:txBody>
          <a:bodyPr/>
          <a:lstStyle/>
          <a:p>
            <a:r>
              <a:rPr lang="en-US" altLang="en-US" dirty="0" smtClean="0">
                <a:ea typeface="ヒラギノ角ゴ Pro W3"/>
                <a:cs typeface="ヒラギノ角ゴ Pro W3"/>
              </a:rPr>
              <a:t>Solvent to solvent options - easier</a:t>
            </a:r>
          </a:p>
          <a:p>
            <a:r>
              <a:rPr lang="en-US" altLang="en-US" dirty="0" smtClean="0">
                <a:ea typeface="ヒラギノ角ゴ Pro W3"/>
                <a:cs typeface="ヒラギノ角ゴ Pro W3"/>
              </a:rPr>
              <a:t>New system</a:t>
            </a:r>
          </a:p>
          <a:p>
            <a:pPr lvl="1"/>
            <a:r>
              <a:rPr lang="en-US" altLang="en-US" dirty="0" smtClean="0">
                <a:ea typeface="ヒラギノ角ゴ Pro W3"/>
              </a:rPr>
              <a:t>Aqueous, semi, media blasting, CO2</a:t>
            </a:r>
          </a:p>
          <a:p>
            <a:r>
              <a:rPr lang="en-US" altLang="en-US" dirty="0" smtClean="0">
                <a:ea typeface="ヒラギノ角ゴ Pro W3"/>
                <a:cs typeface="ヒラギノ角ゴ Pro W3"/>
              </a:rPr>
              <a:t>There are other options besides substitution</a:t>
            </a:r>
          </a:p>
          <a:p>
            <a:pPr lvl="1"/>
            <a:r>
              <a:rPr lang="en-US" altLang="en-US" dirty="0" smtClean="0">
                <a:ea typeface="ヒラギノ角ゴ Pro W3"/>
              </a:rPr>
              <a:t>Change process </a:t>
            </a:r>
          </a:p>
          <a:p>
            <a:pPr lvl="1"/>
            <a:r>
              <a:rPr lang="en-US" altLang="en-US" dirty="0" smtClean="0">
                <a:ea typeface="ヒラギノ角ゴ Pro W3"/>
              </a:rPr>
              <a:t>Work with supply chain have parts or stock come in clean</a:t>
            </a:r>
          </a:p>
          <a:p>
            <a:pPr lvl="1"/>
            <a:r>
              <a:rPr lang="en-US" altLang="en-US" dirty="0" smtClean="0">
                <a:ea typeface="ヒラギノ角ゴ Pro W3"/>
              </a:rPr>
              <a:t>Ask customer to clean parts instead of you</a:t>
            </a:r>
          </a:p>
          <a:p>
            <a:pPr lvl="1"/>
            <a:r>
              <a:rPr lang="en-US" altLang="en-US" dirty="0" smtClean="0">
                <a:ea typeface="ヒラギノ角ゴ Pro W3"/>
              </a:rPr>
              <a:t>Buy high tech, automated machines to reduce handling of parts &amp; exposure to chemicals</a:t>
            </a:r>
          </a:p>
        </p:txBody>
      </p:sp>
    </p:spTree>
    <p:extLst>
      <p:ext uri="{BB962C8B-B14F-4D97-AF65-F5344CB8AC3E}">
        <p14:creationId xmlns:p14="http://schemas.microsoft.com/office/powerpoint/2010/main" val="25419254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6508"/>
            <a:ext cx="8229600" cy="1143000"/>
          </a:xfrm>
        </p:spPr>
        <p:txBody>
          <a:bodyPr/>
          <a:lstStyle/>
          <a:p>
            <a:r>
              <a:rPr lang="en-US" dirty="0"/>
              <a:t>	</a:t>
            </a:r>
            <a:r>
              <a:rPr lang="en-US" dirty="0" smtClean="0"/>
              <a:t>      </a:t>
            </a:r>
            <a:r>
              <a:rPr lang="en-US" u="sng" dirty="0" smtClean="0"/>
              <a:t>Reality Always Wins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8790"/>
            <a:ext cx="8229600" cy="467737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sz="4000" b="1" dirty="0" smtClean="0">
                <a:solidFill>
                  <a:srgbClr val="00B050"/>
                </a:solidFill>
              </a:rPr>
              <a:t>Thank you</a:t>
            </a:r>
          </a:p>
          <a:p>
            <a:pPr marL="0" indent="0">
              <a:buNone/>
            </a:pPr>
            <a:endParaRPr lang="en-US" b="1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Heidi Wilcox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Head Field Scientist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TURI  Lab/ UMASS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978- 934 3249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>
                <a:hlinkClick r:id="rId2"/>
              </a:rPr>
              <a:t>Heidi@turi.org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</a:p>
          <a:p>
            <a:endParaRPr lang="en-US" dirty="0"/>
          </a:p>
        </p:txBody>
      </p:sp>
      <p:pic>
        <p:nvPicPr>
          <p:cNvPr id="4" name="Picture 12" descr="disinfection training 10-25 01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4514" y="1151906"/>
            <a:ext cx="3776519" cy="26838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5" descr="Chemical storage cabinet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3504" y="3567732"/>
            <a:ext cx="3657600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54788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ea typeface="ヒラギノ角ゴ Pro W3"/>
                <a:cs typeface="ヒラギノ角ゴ Pro W3"/>
              </a:rPr>
              <a:t>	</a:t>
            </a:r>
            <a:r>
              <a:rPr lang="en-US" altLang="en-US" u="sng" dirty="0" smtClean="0">
                <a:ea typeface="ヒラギノ角ゴ Pro W3"/>
                <a:cs typeface="ヒラギノ角ゴ Pro W3"/>
              </a:rPr>
              <a:t>TURI Lab UMASS Lowell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Heard from my colleague/ boss/ friend</a:t>
            </a:r>
          </a:p>
          <a:p>
            <a:pPr lvl="1">
              <a:defRPr/>
            </a:pPr>
            <a:r>
              <a:rPr lang="en-US" dirty="0" smtClean="0"/>
              <a:t>What we do, what we have done</a:t>
            </a:r>
          </a:p>
          <a:p>
            <a:pPr lvl="1">
              <a:defRPr/>
            </a:pPr>
            <a:r>
              <a:rPr lang="en-US" dirty="0" smtClean="0"/>
              <a:t>How we do it</a:t>
            </a:r>
          </a:p>
          <a:p>
            <a:pPr lvl="1">
              <a:defRPr/>
            </a:pPr>
            <a:r>
              <a:rPr lang="en-US" dirty="0" smtClean="0"/>
              <a:t>What tools we use for alt assessment</a:t>
            </a:r>
          </a:p>
          <a:p>
            <a:pPr lvl="1">
              <a:defRPr/>
            </a:pPr>
            <a:r>
              <a:rPr lang="en-US" dirty="0" smtClean="0"/>
              <a:t>Case studies from the lab</a:t>
            </a:r>
          </a:p>
          <a:p>
            <a:pPr>
              <a:defRPr/>
            </a:pPr>
            <a:r>
              <a:rPr lang="en-US" dirty="0" smtClean="0"/>
              <a:t>What I want to discuss is Reality vs Theory</a:t>
            </a:r>
          </a:p>
          <a:p>
            <a:pPr lvl="1">
              <a:defRPr/>
            </a:pPr>
            <a:r>
              <a:rPr lang="en-US" dirty="0" smtClean="0"/>
              <a:t>How to work in the field with experimental data &amp; different companies cultures &amp; needs</a:t>
            </a:r>
          </a:p>
          <a:p>
            <a:pPr lvl="1">
              <a:defRPr/>
            </a:pPr>
            <a:endParaRPr lang="en-US" dirty="0" smtClean="0"/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 smtClean="0"/>
          </a:p>
          <a:p>
            <a:pPr lvl="1">
              <a:defRPr/>
            </a:pPr>
            <a:endParaRPr lang="en-US" dirty="0"/>
          </a:p>
          <a:p>
            <a:pPr marL="457200" lvl="1" indent="0">
              <a:buFont typeface="Arial" pitchFamily="34" charset="0"/>
              <a:buNone/>
              <a:defRPr/>
            </a:pPr>
            <a:endParaRPr lang="en-US" dirty="0" smtClean="0"/>
          </a:p>
        </p:txBody>
      </p:sp>
      <p:pic>
        <p:nvPicPr>
          <p:cNvPr id="5" name="Picture 10" descr="AVT Wall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2696" y="2137558"/>
            <a:ext cx="1828800" cy="2137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306074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539750" y="0"/>
            <a:ext cx="8229600" cy="1143000"/>
          </a:xfrm>
        </p:spPr>
        <p:txBody>
          <a:bodyPr/>
          <a:lstStyle/>
          <a:p>
            <a:r>
              <a:rPr lang="en-US" altLang="en-US" u="sng" dirty="0" smtClean="0">
                <a:ea typeface="ヒラギノ角ゴ Pro W3"/>
                <a:cs typeface="ヒラギノ角ゴ Pro W3"/>
              </a:rPr>
              <a:t>Theory – Lab or Office Alt Assess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" y="1196975"/>
            <a:ext cx="8965870" cy="5049838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Heard from Jason</a:t>
            </a:r>
          </a:p>
          <a:p>
            <a:pPr lvl="1">
              <a:defRPr/>
            </a:pPr>
            <a:r>
              <a:rPr lang="en-US" dirty="0" smtClean="0"/>
              <a:t>What the lab has done over the years</a:t>
            </a:r>
          </a:p>
          <a:p>
            <a:pPr lvl="1">
              <a:defRPr/>
            </a:pPr>
            <a:r>
              <a:rPr lang="en-US" dirty="0" smtClean="0"/>
              <a:t>How we do our alt assessments / our tools</a:t>
            </a:r>
          </a:p>
          <a:p>
            <a:pPr lvl="1">
              <a:defRPr/>
            </a:pPr>
            <a:r>
              <a:rPr lang="en-US" dirty="0" smtClean="0"/>
              <a:t>When contacted or connected with a company</a:t>
            </a:r>
          </a:p>
          <a:p>
            <a:pPr lvl="2">
              <a:defRPr/>
            </a:pPr>
            <a:r>
              <a:rPr lang="en-US" i="1" dirty="0" smtClean="0"/>
              <a:t>Send a test request form to understand process</a:t>
            </a:r>
          </a:p>
          <a:p>
            <a:pPr lvl="2">
              <a:defRPr/>
            </a:pPr>
            <a:endParaRPr lang="en-US" sz="1200" i="1" dirty="0" smtClean="0"/>
          </a:p>
          <a:p>
            <a:pPr lvl="2">
              <a:defRPr/>
            </a:pPr>
            <a:r>
              <a:rPr lang="en-US" i="1" dirty="0" smtClean="0"/>
              <a:t>See what is done before and after cleaning</a:t>
            </a:r>
          </a:p>
          <a:p>
            <a:pPr marL="914400" lvl="2" indent="0">
              <a:buNone/>
              <a:defRPr/>
            </a:pPr>
            <a:endParaRPr lang="en-US" sz="1200" i="1" dirty="0" smtClean="0"/>
          </a:p>
          <a:p>
            <a:pPr lvl="2">
              <a:defRPr/>
            </a:pPr>
            <a:r>
              <a:rPr lang="en-US" i="1" dirty="0" smtClean="0"/>
              <a:t>Email company rep about other info needed</a:t>
            </a:r>
          </a:p>
          <a:p>
            <a:pPr marL="914400" lvl="2" indent="0">
              <a:buNone/>
              <a:defRPr/>
            </a:pPr>
            <a:endParaRPr lang="en-US" sz="1200" i="1" dirty="0" smtClean="0"/>
          </a:p>
          <a:p>
            <a:pPr lvl="2">
              <a:defRPr/>
            </a:pPr>
            <a:r>
              <a:rPr lang="en-US" i="1" dirty="0" smtClean="0"/>
              <a:t>Do search of database &amp; internet for options</a:t>
            </a:r>
          </a:p>
          <a:p>
            <a:pPr lvl="3">
              <a:defRPr/>
            </a:pPr>
            <a:endParaRPr lang="en-US" dirty="0" smtClean="0"/>
          </a:p>
          <a:p>
            <a:pPr marL="914400" lvl="2" indent="0">
              <a:buFont typeface="Arial" pitchFamily="34" charset="0"/>
              <a:buNone/>
              <a:defRPr/>
            </a:pPr>
            <a:endParaRPr lang="en-US" dirty="0" smtClean="0"/>
          </a:p>
        </p:txBody>
      </p:sp>
      <p:pic>
        <p:nvPicPr>
          <p:cNvPr id="5" name="Picture 6" descr="Lab Layout immersion testing station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2691" y="3716977"/>
            <a:ext cx="2054432" cy="26719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849145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altLang="en-US" u="sng" dirty="0" smtClean="0">
                <a:ea typeface="ヒラギノ角ゴ Pro W3"/>
                <a:cs typeface="ヒラギノ角ゴ Pro W3"/>
              </a:rPr>
              <a:t>Reality – Navigating Company Culture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166254" y="1033154"/>
            <a:ext cx="8775865" cy="5093010"/>
          </a:xfrm>
        </p:spPr>
        <p:txBody>
          <a:bodyPr/>
          <a:lstStyle/>
          <a:p>
            <a:r>
              <a:rPr lang="en-US" altLang="en-US" dirty="0" smtClean="0">
                <a:ea typeface="ヒラギノ角ゴ Pro W3"/>
                <a:cs typeface="ヒラギノ角ゴ Pro W3"/>
              </a:rPr>
              <a:t>Meet, find out about company, culture, process</a:t>
            </a:r>
          </a:p>
          <a:p>
            <a:r>
              <a:rPr lang="en-US" altLang="en-US" dirty="0" smtClean="0">
                <a:ea typeface="ヒラギノ角ゴ Pro W3"/>
                <a:cs typeface="ヒラギノ角ゴ Pro W3"/>
              </a:rPr>
              <a:t>Make relationships, listen</a:t>
            </a:r>
          </a:p>
          <a:p>
            <a:pPr lvl="1"/>
            <a:r>
              <a:rPr lang="en-US" altLang="en-US" dirty="0" smtClean="0">
                <a:ea typeface="ヒラギノ角ゴ Pro W3"/>
              </a:rPr>
              <a:t>Talk about what they have tried, vendors worked with</a:t>
            </a:r>
          </a:p>
          <a:p>
            <a:pPr lvl="1"/>
            <a:r>
              <a:rPr lang="en-US" altLang="en-US" dirty="0" smtClean="0">
                <a:ea typeface="ヒラギノ角ゴ Pro W3"/>
              </a:rPr>
              <a:t>Find out about goals for project</a:t>
            </a:r>
          </a:p>
          <a:p>
            <a:pPr lvl="1"/>
            <a:r>
              <a:rPr lang="en-US" altLang="en-US" dirty="0" smtClean="0">
                <a:ea typeface="ヒラギノ角ゴ Pro W3"/>
              </a:rPr>
              <a:t>Drivers – regulatory, EH&amp;S, management </a:t>
            </a:r>
            <a:r>
              <a:rPr lang="en-US" altLang="en-US" dirty="0" err="1" smtClean="0">
                <a:ea typeface="ヒラギノ角ゴ Pro W3"/>
              </a:rPr>
              <a:t>etc</a:t>
            </a:r>
            <a:endParaRPr lang="en-US" altLang="en-US" dirty="0" smtClean="0">
              <a:ea typeface="ヒラギノ角ゴ Pro W3"/>
            </a:endParaRPr>
          </a:p>
          <a:p>
            <a:pPr lvl="1"/>
            <a:r>
              <a:rPr lang="en-US" altLang="en-US" dirty="0" smtClean="0">
                <a:ea typeface="ヒラギノ角ゴ Pro W3"/>
              </a:rPr>
              <a:t>Money talk, is there capital available</a:t>
            </a:r>
          </a:p>
          <a:p>
            <a:pPr lvl="1"/>
            <a:r>
              <a:rPr lang="en-US" altLang="en-US" dirty="0" smtClean="0">
                <a:ea typeface="ヒラギノ角ゴ Pro W3"/>
              </a:rPr>
              <a:t>Talk about fears, client, testing needed </a:t>
            </a:r>
            <a:r>
              <a:rPr lang="en-US" altLang="en-US" dirty="0" err="1" smtClean="0">
                <a:ea typeface="ヒラギノ角ゴ Pro W3"/>
              </a:rPr>
              <a:t>etc</a:t>
            </a:r>
            <a:endParaRPr lang="en-US" altLang="en-US" dirty="0" smtClean="0">
              <a:ea typeface="ヒラギノ角ゴ Pro W3"/>
            </a:endParaRPr>
          </a:p>
          <a:p>
            <a:pPr lvl="1"/>
            <a:r>
              <a:rPr lang="en-US" altLang="en-US" dirty="0" smtClean="0">
                <a:ea typeface="ヒラギノ角ゴ Pro W3"/>
              </a:rPr>
              <a:t>Gauge corporate backing</a:t>
            </a:r>
          </a:p>
          <a:p>
            <a:r>
              <a:rPr lang="en-US" altLang="en-US" b="1" dirty="0" smtClean="0">
                <a:ea typeface="ヒラギノ角ゴ Pro W3"/>
                <a:cs typeface="ヒラギノ角ゴ Pro W3"/>
              </a:rPr>
              <a:t>Take tour, talk to process people, need them!</a:t>
            </a:r>
          </a:p>
          <a:p>
            <a:endParaRPr lang="en-US" altLang="en-US" b="1" dirty="0" smtClean="0">
              <a:ea typeface="ヒラギノ角ゴ Pro W3"/>
              <a:cs typeface="ヒラギノ角ゴ Pro W3"/>
            </a:endParaRPr>
          </a:p>
          <a:p>
            <a:endParaRPr lang="en-US" altLang="en-US" dirty="0" smtClean="0">
              <a:ea typeface="ヒラギノ角ゴ Pro W3"/>
              <a:cs typeface="ヒラギノ角ゴ Pro W3"/>
            </a:endParaRPr>
          </a:p>
        </p:txBody>
      </p:sp>
    </p:spTree>
    <p:extLst>
      <p:ext uri="{BB962C8B-B14F-4D97-AF65-F5344CB8AC3E}">
        <p14:creationId xmlns:p14="http://schemas.microsoft.com/office/powerpoint/2010/main" val="31259033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468313" y="168275"/>
            <a:ext cx="8229600" cy="912813"/>
          </a:xfrm>
        </p:spPr>
        <p:txBody>
          <a:bodyPr/>
          <a:lstStyle/>
          <a:p>
            <a:r>
              <a:rPr lang="en-US" altLang="en-US" dirty="0" smtClean="0">
                <a:ea typeface="ヒラギノ角ゴ Pro W3"/>
                <a:cs typeface="ヒラギノ角ゴ Pro W3"/>
              </a:rPr>
              <a:t>          </a:t>
            </a:r>
            <a:r>
              <a:rPr lang="en-US" altLang="en-US" u="sng" dirty="0" smtClean="0">
                <a:ea typeface="ヒラギノ角ゴ Pro W3"/>
                <a:cs typeface="ヒラギノ角ゴ Pro W3"/>
              </a:rPr>
              <a:t>Reality of the Substitution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>
          <a:xfrm>
            <a:off x="539750" y="1104900"/>
            <a:ext cx="8229600" cy="5486400"/>
          </a:xfrm>
        </p:spPr>
        <p:txBody>
          <a:bodyPr/>
          <a:lstStyle/>
          <a:p>
            <a:r>
              <a:rPr lang="en-US" altLang="en-US" dirty="0" smtClean="0">
                <a:ea typeface="ヒラギノ角ゴ Pro W3"/>
                <a:cs typeface="ヒラギノ角ゴ Pro W3"/>
              </a:rPr>
              <a:t>TCE </a:t>
            </a:r>
          </a:p>
          <a:p>
            <a:pPr lvl="1"/>
            <a:r>
              <a:rPr lang="en-US" altLang="en-US" dirty="0" smtClean="0">
                <a:ea typeface="ヒラギノ角ゴ Pro W3"/>
              </a:rPr>
              <a:t>Has great solvency, cost is relatively  low</a:t>
            </a:r>
          </a:p>
          <a:p>
            <a:pPr lvl="1"/>
            <a:r>
              <a:rPr lang="en-US" altLang="en-US" dirty="0" smtClean="0">
                <a:ea typeface="ヒラギノ角ゴ Pro W3"/>
              </a:rPr>
              <a:t>Hazardous but known, many have worked with TCE for long time, know how to use it </a:t>
            </a:r>
          </a:p>
          <a:p>
            <a:r>
              <a:rPr lang="en-US" altLang="en-US" dirty="0" smtClean="0">
                <a:ea typeface="ヒラギノ角ゴ Pro W3"/>
                <a:cs typeface="ヒラギノ角ゴ Pro W3"/>
              </a:rPr>
              <a:t>Solvent substitutions – interim step</a:t>
            </a:r>
          </a:p>
          <a:p>
            <a:pPr lvl="1"/>
            <a:r>
              <a:rPr lang="en-US" altLang="en-US" dirty="0" smtClean="0">
                <a:ea typeface="ヒラギノ角ゴ Pro W3"/>
              </a:rPr>
              <a:t>We have seen mostly </a:t>
            </a:r>
            <a:r>
              <a:rPr lang="en-US" altLang="en-US" dirty="0" err="1" smtClean="0">
                <a:ea typeface="ヒラギノ角ゴ Pro W3"/>
              </a:rPr>
              <a:t>nPB</a:t>
            </a:r>
            <a:endParaRPr lang="en-US" altLang="en-US" dirty="0" smtClean="0">
              <a:ea typeface="ヒラギノ角ゴ Pro W3"/>
            </a:endParaRPr>
          </a:p>
          <a:p>
            <a:pPr lvl="1"/>
            <a:r>
              <a:rPr lang="en-US" altLang="en-US" dirty="0" smtClean="0">
                <a:ea typeface="ヒラギノ角ゴ Pro W3"/>
              </a:rPr>
              <a:t>Good solvency, cost not out of reach</a:t>
            </a:r>
          </a:p>
          <a:p>
            <a:pPr lvl="1"/>
            <a:r>
              <a:rPr lang="en-US" altLang="en-US" dirty="0" smtClean="0">
                <a:ea typeface="ヒラギノ角ゴ Pro W3"/>
              </a:rPr>
              <a:t>Drop in , adjust </a:t>
            </a:r>
            <a:r>
              <a:rPr lang="en-US" altLang="en-US" dirty="0" err="1" smtClean="0">
                <a:ea typeface="ヒラギノ角ゴ Pro W3"/>
              </a:rPr>
              <a:t>degreser</a:t>
            </a:r>
            <a:r>
              <a:rPr lang="en-US" altLang="en-US" dirty="0" smtClean="0">
                <a:ea typeface="ヒラギノ角ゴ Pro W3"/>
              </a:rPr>
              <a:t> settings</a:t>
            </a:r>
          </a:p>
          <a:p>
            <a:pPr lvl="1"/>
            <a:r>
              <a:rPr lang="en-US" altLang="en-US" dirty="0" smtClean="0">
                <a:ea typeface="ヒラギノ角ゴ Pro W3"/>
              </a:rPr>
              <a:t>Got out of </a:t>
            </a:r>
            <a:r>
              <a:rPr lang="en-US" altLang="en-US" dirty="0" err="1" smtClean="0">
                <a:ea typeface="ヒラギノ角ゴ Pro W3"/>
              </a:rPr>
              <a:t>regs</a:t>
            </a:r>
            <a:r>
              <a:rPr lang="en-US" altLang="en-US" dirty="0" smtClean="0">
                <a:ea typeface="ヒラギノ角ゴ Pro W3"/>
              </a:rPr>
              <a:t> then but need to move again</a:t>
            </a:r>
          </a:p>
          <a:p>
            <a:pPr lvl="1"/>
            <a:r>
              <a:rPr lang="en-US" altLang="en-US" dirty="0" smtClean="0">
                <a:ea typeface="ヒラギノ角ゴ Pro W3"/>
              </a:rPr>
              <a:t>Have built relationships, trust  &amp; partnership</a:t>
            </a:r>
          </a:p>
          <a:p>
            <a:pPr lvl="1"/>
            <a:endParaRPr lang="en-US" altLang="en-US" dirty="0" smtClean="0">
              <a:ea typeface="ヒラギノ角ゴ Pro W3"/>
            </a:endParaRPr>
          </a:p>
          <a:p>
            <a:pPr lvl="1"/>
            <a:endParaRPr lang="en-US" altLang="en-US" dirty="0" smtClean="0">
              <a:ea typeface="ヒラギノ角ゴ Pro W3"/>
            </a:endParaRPr>
          </a:p>
        </p:txBody>
      </p:sp>
    </p:spTree>
    <p:extLst>
      <p:ext uri="{BB962C8B-B14F-4D97-AF65-F5344CB8AC3E}">
        <p14:creationId xmlns:p14="http://schemas.microsoft.com/office/powerpoint/2010/main" val="8828524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4075"/>
          </a:xfrm>
        </p:spPr>
        <p:txBody>
          <a:bodyPr/>
          <a:lstStyle/>
          <a:p>
            <a:r>
              <a:rPr lang="en-US" altLang="en-US" dirty="0" smtClean="0">
                <a:ea typeface="ヒラギノ角ゴ Pro W3"/>
                <a:cs typeface="ヒラギノ角ゴ Pro W3"/>
              </a:rPr>
              <a:t>		</a:t>
            </a:r>
            <a:r>
              <a:rPr lang="en-US" altLang="en-US" u="sng" dirty="0" smtClean="0">
                <a:ea typeface="ヒラギノ角ゴ Pro W3"/>
                <a:cs typeface="ヒラギノ角ゴ Pro W3"/>
              </a:rPr>
              <a:t>Reality in its Infancy</a:t>
            </a:r>
            <a:r>
              <a:rPr lang="en-US" altLang="en-US" dirty="0" smtClean="0">
                <a:ea typeface="ヒラギノ角ゴ Pro W3"/>
                <a:cs typeface="ヒラギノ角ゴ Pro W3"/>
              </a:rPr>
              <a:t>	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368300" y="1128713"/>
            <a:ext cx="8478838" cy="4997450"/>
          </a:xfrm>
        </p:spPr>
        <p:txBody>
          <a:bodyPr/>
          <a:lstStyle/>
          <a:p>
            <a:r>
              <a:rPr lang="en-US" altLang="en-US" dirty="0" smtClean="0">
                <a:ea typeface="ヒラギノ角ゴ Pro W3"/>
                <a:cs typeface="ヒラギノ角ゴ Pro W3"/>
              </a:rPr>
              <a:t>Interim step leads to trust, collaboration</a:t>
            </a:r>
          </a:p>
          <a:p>
            <a:r>
              <a:rPr lang="en-US" altLang="en-US" dirty="0" smtClean="0">
                <a:ea typeface="ヒラギノ角ゴ Pro W3"/>
                <a:cs typeface="ヒラギノ角ゴ Pro W3"/>
              </a:rPr>
              <a:t>When new </a:t>
            </a:r>
            <a:r>
              <a:rPr lang="en-US" altLang="en-US" dirty="0" err="1" smtClean="0">
                <a:ea typeface="ヒラギノ角ゴ Pro W3"/>
                <a:cs typeface="ヒラギノ角ゴ Pro W3"/>
              </a:rPr>
              <a:t>regs</a:t>
            </a:r>
            <a:r>
              <a:rPr lang="en-US" altLang="en-US" dirty="0" smtClean="0">
                <a:ea typeface="ヒラギノ角ゴ Pro W3"/>
                <a:cs typeface="ヒラギノ角ゴ Pro W3"/>
              </a:rPr>
              <a:t> knock on door, they are less scared &amp; know our process, Trust us</a:t>
            </a:r>
          </a:p>
          <a:p>
            <a:r>
              <a:rPr lang="en-US" altLang="en-US" b="1" i="1" dirty="0" smtClean="0">
                <a:ea typeface="ヒラギノ角ゴ Pro W3"/>
                <a:cs typeface="ヒラギノ角ゴ Pro W3"/>
              </a:rPr>
              <a:t>Move to other process can be involved</a:t>
            </a:r>
          </a:p>
          <a:p>
            <a:pPr lvl="1"/>
            <a:r>
              <a:rPr lang="en-US" altLang="en-US" dirty="0" smtClean="0">
                <a:ea typeface="ヒラギノ角ゴ Pro W3"/>
              </a:rPr>
              <a:t>Need to go slow</a:t>
            </a:r>
          </a:p>
          <a:p>
            <a:pPr lvl="1"/>
            <a:r>
              <a:rPr lang="en-US" altLang="en-US" dirty="0" smtClean="0">
                <a:ea typeface="ヒラギノ角ゴ Pro W3"/>
              </a:rPr>
              <a:t>Listen to companies &amp; workers concerns </a:t>
            </a:r>
          </a:p>
          <a:p>
            <a:pPr lvl="1"/>
            <a:r>
              <a:rPr lang="en-US" altLang="en-US" dirty="0" smtClean="0">
                <a:ea typeface="ヒラギノ角ゴ Pro W3"/>
              </a:rPr>
              <a:t>Acknowledge they are their process experts</a:t>
            </a:r>
          </a:p>
          <a:p>
            <a:pPr lvl="1"/>
            <a:r>
              <a:rPr lang="en-US" altLang="en-US" dirty="0" err="1" smtClean="0">
                <a:ea typeface="ヒラギノ角ゴ Pro W3"/>
              </a:rPr>
              <a:t>Im</a:t>
            </a:r>
            <a:r>
              <a:rPr lang="en-US" altLang="en-US" dirty="0" smtClean="0">
                <a:ea typeface="ヒラギノ角ゴ Pro W3"/>
              </a:rPr>
              <a:t> there as another resource, a bridge to contractors&amp; help oversee / manage project</a:t>
            </a:r>
          </a:p>
          <a:p>
            <a:pPr lvl="1"/>
            <a:r>
              <a:rPr lang="en-US" altLang="en-US" dirty="0" smtClean="0">
                <a:ea typeface="ヒラギノ角ゴ Pro W3"/>
              </a:rPr>
              <a:t>Testing issues of clients</a:t>
            </a:r>
          </a:p>
          <a:p>
            <a:pPr lvl="1"/>
            <a:endParaRPr lang="en-US" altLang="en-US" dirty="0" smtClean="0">
              <a:ea typeface="ヒラギノ角ゴ Pro W3"/>
            </a:endParaRPr>
          </a:p>
        </p:txBody>
      </p:sp>
    </p:spTree>
    <p:extLst>
      <p:ext uri="{BB962C8B-B14F-4D97-AF65-F5344CB8AC3E}">
        <p14:creationId xmlns:p14="http://schemas.microsoft.com/office/powerpoint/2010/main" val="10899267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468313" y="-95250"/>
            <a:ext cx="8229600" cy="1143000"/>
          </a:xfrm>
        </p:spPr>
        <p:txBody>
          <a:bodyPr/>
          <a:lstStyle/>
          <a:p>
            <a:r>
              <a:rPr lang="en-US" altLang="en-US" dirty="0" smtClean="0">
                <a:ea typeface="ヒラギノ角ゴ Pro W3"/>
                <a:cs typeface="ヒラギノ角ゴ Pro W3"/>
              </a:rPr>
              <a:t>	</a:t>
            </a:r>
            <a:r>
              <a:rPr lang="en-US" altLang="en-US" u="sng" dirty="0" smtClean="0">
                <a:ea typeface="ヒラギノ角ゴ Pro W3"/>
                <a:cs typeface="ヒラギノ角ゴ Pro W3"/>
              </a:rPr>
              <a:t>Needs of Process in Reality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154379" y="938213"/>
            <a:ext cx="8787739" cy="5187950"/>
          </a:xfrm>
        </p:spPr>
        <p:txBody>
          <a:bodyPr/>
          <a:lstStyle/>
          <a:p>
            <a:r>
              <a:rPr lang="en-US" altLang="en-US" dirty="0" smtClean="0">
                <a:ea typeface="ヒラギノ角ゴ Pro W3"/>
                <a:cs typeface="ヒラギノ角ゴ Pro W3"/>
              </a:rPr>
              <a:t>Solvents cleaned well, worry new system wont</a:t>
            </a:r>
          </a:p>
          <a:p>
            <a:r>
              <a:rPr lang="en-US" altLang="en-US" dirty="0" smtClean="0">
                <a:ea typeface="ヒラギノ角ゴ Pro W3"/>
                <a:cs typeface="ヒラギノ角ゴ Pro W3"/>
              </a:rPr>
              <a:t>Solvent process known, new unknown</a:t>
            </a:r>
          </a:p>
          <a:p>
            <a:r>
              <a:rPr lang="en-US" altLang="en-US" dirty="0" smtClean="0">
                <a:ea typeface="ヒラギノ角ゴ Pro W3"/>
                <a:cs typeface="ヒラギノ角ゴ Pro W3"/>
              </a:rPr>
              <a:t>Solvents, work for clients &amp; their process</a:t>
            </a:r>
          </a:p>
          <a:p>
            <a:pPr lvl="1"/>
            <a:r>
              <a:rPr lang="en-US" altLang="en-US" dirty="0" smtClean="0">
                <a:ea typeface="ヒラギノ角ゴ Pro W3"/>
              </a:rPr>
              <a:t>No rinse </a:t>
            </a:r>
            <a:r>
              <a:rPr lang="en-US" altLang="en-US" dirty="0">
                <a:ea typeface="ヒラギノ角ゴ Pro W3"/>
              </a:rPr>
              <a:t>&amp;</a:t>
            </a:r>
            <a:r>
              <a:rPr lang="en-US" altLang="en-US" dirty="0" smtClean="0">
                <a:ea typeface="ヒラギノ角ゴ Pro W3"/>
              </a:rPr>
              <a:t> dry needed</a:t>
            </a:r>
          </a:p>
          <a:p>
            <a:pPr lvl="1"/>
            <a:r>
              <a:rPr lang="en-US" altLang="en-US" dirty="0" smtClean="0">
                <a:ea typeface="ヒラギノ角ゴ Pro W3"/>
              </a:rPr>
              <a:t>Readily evaporative, no heavy residues</a:t>
            </a:r>
          </a:p>
          <a:p>
            <a:pPr lvl="1"/>
            <a:r>
              <a:rPr lang="en-US" altLang="en-US" dirty="0" smtClean="0">
                <a:ea typeface="ヒラギノ角ゴ Pro W3"/>
              </a:rPr>
              <a:t>Protect against corrosion, rusting, remove fines </a:t>
            </a:r>
          </a:p>
          <a:p>
            <a:pPr lvl="1"/>
            <a:r>
              <a:rPr lang="en-US" altLang="en-US" dirty="0" smtClean="0">
                <a:ea typeface="ヒラギノ角ゴ Pro W3"/>
              </a:rPr>
              <a:t>Quick process generally</a:t>
            </a:r>
          </a:p>
          <a:p>
            <a:pPr lvl="1"/>
            <a:r>
              <a:rPr lang="en-US" altLang="en-US" dirty="0" smtClean="0">
                <a:ea typeface="ヒラギノ角ゴ Pro W3"/>
              </a:rPr>
              <a:t>Forgiving process from training prospective</a:t>
            </a:r>
          </a:p>
          <a:p>
            <a:r>
              <a:rPr lang="en-US" altLang="en-US" b="1" i="1" dirty="0" smtClean="0">
                <a:ea typeface="ヒラギノ角ゴ Pro W3"/>
                <a:cs typeface="ヒラギノ角ゴ Pro W3"/>
              </a:rPr>
              <a:t>Aqueous or Semi process unknown so scary         to them &amp; clients.</a:t>
            </a:r>
          </a:p>
        </p:txBody>
      </p:sp>
    </p:spTree>
    <p:extLst>
      <p:ext uri="{BB962C8B-B14F-4D97-AF65-F5344CB8AC3E}">
        <p14:creationId xmlns:p14="http://schemas.microsoft.com/office/powerpoint/2010/main" val="8669404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409575" y="0"/>
            <a:ext cx="8229600" cy="1042988"/>
          </a:xfrm>
        </p:spPr>
        <p:txBody>
          <a:bodyPr/>
          <a:lstStyle/>
          <a:p>
            <a:r>
              <a:rPr lang="en-US" altLang="en-US" dirty="0" smtClean="0">
                <a:ea typeface="ヒラギノ角ゴ Pro W3"/>
                <a:cs typeface="ヒラギノ角ゴ Pro W3"/>
              </a:rPr>
              <a:t>	</a:t>
            </a:r>
            <a:r>
              <a:rPr lang="en-US" altLang="en-US" u="sng" dirty="0" smtClean="0">
                <a:ea typeface="ヒラギノ角ゴ Pro W3"/>
                <a:cs typeface="ヒラギノ角ゴ Pro W3"/>
              </a:rPr>
              <a:t>Lessons Learned in Reality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>
          <a:xfrm>
            <a:off x="457200" y="1116282"/>
            <a:ext cx="8229600" cy="5009882"/>
          </a:xfrm>
        </p:spPr>
        <p:txBody>
          <a:bodyPr/>
          <a:lstStyle/>
          <a:p>
            <a:r>
              <a:rPr lang="en-US" altLang="en-US" dirty="0" smtClean="0">
                <a:ea typeface="ヒラギノ角ゴ Pro W3"/>
                <a:cs typeface="ヒラギノ角ゴ Pro W3"/>
              </a:rPr>
              <a:t>Every company is different even </a:t>
            </a:r>
          </a:p>
          <a:p>
            <a:pPr lvl="1"/>
            <a:r>
              <a:rPr lang="en-US" altLang="en-US" dirty="0" smtClean="0">
                <a:ea typeface="ヒラギノ角ゴ Pro W3"/>
              </a:rPr>
              <a:t>Culture</a:t>
            </a:r>
          </a:p>
          <a:p>
            <a:pPr lvl="1"/>
            <a:r>
              <a:rPr lang="en-US" altLang="en-US" dirty="0" smtClean="0">
                <a:ea typeface="ヒラギノ角ゴ Pro W3"/>
              </a:rPr>
              <a:t>Set up of process</a:t>
            </a:r>
          </a:p>
          <a:p>
            <a:pPr lvl="1"/>
            <a:r>
              <a:rPr lang="en-US" altLang="en-US" dirty="0" smtClean="0">
                <a:ea typeface="ヒラギノ角ゴ Pro W3"/>
              </a:rPr>
              <a:t>Needs of the company for project</a:t>
            </a:r>
          </a:p>
          <a:p>
            <a:pPr lvl="1"/>
            <a:r>
              <a:rPr lang="en-US" altLang="en-US" dirty="0" smtClean="0">
                <a:ea typeface="ヒラギノ角ゴ Pro W3"/>
              </a:rPr>
              <a:t>Capital they have to spend</a:t>
            </a:r>
          </a:p>
          <a:p>
            <a:pPr lvl="1"/>
            <a:r>
              <a:rPr lang="en-US" altLang="en-US" dirty="0" smtClean="0">
                <a:ea typeface="ヒラギノ角ゴ Pro W3"/>
              </a:rPr>
              <a:t>Space</a:t>
            </a:r>
          </a:p>
          <a:p>
            <a:pPr lvl="1"/>
            <a:r>
              <a:rPr lang="en-US" altLang="en-US" dirty="0" smtClean="0">
                <a:ea typeface="ヒラギノ角ゴ Pro W3"/>
              </a:rPr>
              <a:t>Management support</a:t>
            </a:r>
          </a:p>
          <a:p>
            <a:pPr lvl="1"/>
            <a:r>
              <a:rPr lang="en-US" altLang="en-US" dirty="0" smtClean="0">
                <a:ea typeface="ヒラギノ角ゴ Pro W3"/>
              </a:rPr>
              <a:t>Workers, clients needs</a:t>
            </a:r>
          </a:p>
          <a:p>
            <a:pPr lvl="1"/>
            <a:r>
              <a:rPr lang="en-US" altLang="en-US" dirty="0" smtClean="0">
                <a:ea typeface="ヒラギノ角ゴ Pro W3"/>
              </a:rPr>
              <a:t>How much testing is required for clients</a:t>
            </a:r>
          </a:p>
          <a:p>
            <a:pPr lvl="2"/>
            <a:r>
              <a:rPr lang="en-US" altLang="en-US" dirty="0" smtClean="0">
                <a:ea typeface="ヒラギノ角ゴ Pro W3"/>
              </a:rPr>
              <a:t>Depends if FDA, Military &amp; Aerospace</a:t>
            </a:r>
          </a:p>
          <a:p>
            <a:endParaRPr lang="en-US" altLang="en-US" dirty="0" smtClean="0">
              <a:ea typeface="ヒラギノ角ゴ Pro W3"/>
              <a:cs typeface="ヒラギノ角ゴ Pro W3"/>
            </a:endParaRPr>
          </a:p>
        </p:txBody>
      </p:sp>
      <p:pic>
        <p:nvPicPr>
          <p:cNvPr id="5" name="Picture 5" descr="262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9771" y="1334470"/>
            <a:ext cx="2133600" cy="166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7" descr="36p2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1680" y="2731325"/>
            <a:ext cx="2541691" cy="2636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810814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433449" y="120261"/>
            <a:ext cx="8229600" cy="675388"/>
          </a:xfrm>
        </p:spPr>
        <p:txBody>
          <a:bodyPr/>
          <a:lstStyle/>
          <a:p>
            <a:r>
              <a:rPr lang="en-US" altLang="en-US" dirty="0" smtClean="0">
                <a:ea typeface="ヒラギノ角ゴ Pro W3"/>
                <a:cs typeface="ヒラギノ角ゴ Pro W3"/>
              </a:rPr>
              <a:t>	</a:t>
            </a:r>
            <a:r>
              <a:rPr lang="en-US" altLang="en-US" u="sng" dirty="0" smtClean="0">
                <a:ea typeface="ヒラギノ角ゴ Pro W3"/>
                <a:cs typeface="ヒラギノ角ゴ Pro W3"/>
              </a:rPr>
              <a:t>Generalizations in Reality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>
          <a:xfrm>
            <a:off x="118752" y="878775"/>
            <a:ext cx="8835241" cy="5116760"/>
          </a:xfrm>
        </p:spPr>
        <p:txBody>
          <a:bodyPr/>
          <a:lstStyle/>
          <a:p>
            <a:r>
              <a:rPr lang="en-US" altLang="en-US" dirty="0" smtClean="0">
                <a:ea typeface="ヒラギノ角ゴ Pro W3"/>
                <a:cs typeface="ヒラギノ角ゴ Pro W3"/>
              </a:rPr>
              <a:t>None really – every company is different</a:t>
            </a:r>
          </a:p>
          <a:p>
            <a:r>
              <a:rPr lang="en-US" altLang="en-US" dirty="0" smtClean="0">
                <a:ea typeface="ヒラギノ角ゴ Pro W3"/>
                <a:cs typeface="ヒラギノ角ゴ Pro W3"/>
              </a:rPr>
              <a:t>Basics – there can be an alternative</a:t>
            </a:r>
          </a:p>
          <a:p>
            <a:pPr lvl="1"/>
            <a:r>
              <a:rPr lang="en-US" altLang="en-US" dirty="0" smtClean="0">
                <a:ea typeface="ヒラギノ角ゴ Pro W3"/>
              </a:rPr>
              <a:t>Depends on how committed; </a:t>
            </a:r>
          </a:p>
          <a:p>
            <a:pPr lvl="2"/>
            <a:r>
              <a:rPr lang="en-US" altLang="en-US" dirty="0" smtClean="0">
                <a:ea typeface="ヒラギノ角ゴ Pro W3"/>
              </a:rPr>
              <a:t>People who hold purse strings are</a:t>
            </a:r>
          </a:p>
          <a:p>
            <a:pPr lvl="2"/>
            <a:r>
              <a:rPr lang="en-US" altLang="en-US" dirty="0" smtClean="0">
                <a:ea typeface="ヒラギノ角ゴ Pro W3"/>
              </a:rPr>
              <a:t>Floor management openness</a:t>
            </a:r>
          </a:p>
          <a:p>
            <a:pPr lvl="2"/>
            <a:r>
              <a:rPr lang="en-US" altLang="en-US" dirty="0" smtClean="0">
                <a:ea typeface="ヒラギノ角ゴ Pro W3"/>
              </a:rPr>
              <a:t>Worker buy in, makes it easier if they feel involved</a:t>
            </a:r>
          </a:p>
          <a:p>
            <a:r>
              <a:rPr lang="en-US" altLang="en-US" dirty="0" smtClean="0">
                <a:ea typeface="ヒラギノ角ゴ Pro W3"/>
                <a:cs typeface="ヒラギノ角ゴ Pro W3"/>
              </a:rPr>
              <a:t>Drop-ins easier for company to deal with</a:t>
            </a:r>
          </a:p>
          <a:p>
            <a:pPr lvl="1"/>
            <a:r>
              <a:rPr lang="en-US" altLang="en-US" dirty="0" smtClean="0">
                <a:ea typeface="ヒラギノ角ゴ Pro W3"/>
              </a:rPr>
              <a:t>Low EH&amp;S, high tech adoption /training, low cost</a:t>
            </a:r>
          </a:p>
          <a:p>
            <a:r>
              <a:rPr lang="en-US" altLang="en-US" dirty="0" smtClean="0">
                <a:ea typeface="ヒラギノ角ゴ Pro W3"/>
                <a:cs typeface="ヒラギノ角ゴ Pro W3"/>
              </a:rPr>
              <a:t>Aqueous &amp; semi Aqueous harder for company</a:t>
            </a:r>
          </a:p>
          <a:p>
            <a:pPr lvl="1"/>
            <a:r>
              <a:rPr lang="en-US" altLang="en-US" dirty="0" smtClean="0">
                <a:ea typeface="ヒラギノ角ゴ Pro W3"/>
              </a:rPr>
              <a:t>High EH&amp;S, harder tech &amp; cost for company</a:t>
            </a:r>
          </a:p>
          <a:p>
            <a:pPr lvl="1"/>
            <a:r>
              <a:rPr lang="en-US" altLang="en-US" dirty="0" smtClean="0">
                <a:ea typeface="ヒラギノ角ゴ Pro W3"/>
              </a:rPr>
              <a:t>Slower due to testing needed</a:t>
            </a:r>
          </a:p>
        </p:txBody>
      </p:sp>
    </p:spTree>
    <p:extLst>
      <p:ext uri="{BB962C8B-B14F-4D97-AF65-F5344CB8AC3E}">
        <p14:creationId xmlns:p14="http://schemas.microsoft.com/office/powerpoint/2010/main" val="864330147"/>
      </p:ext>
    </p:extLst>
  </p:cSld>
  <p:clrMapOvr>
    <a:masterClrMapping/>
  </p:clrMapOvr>
</p:sld>
</file>

<file path=ppt/theme/theme1.xml><?xml version="1.0" encoding="utf-8"?>
<a:theme xmlns:a="http://schemas.openxmlformats.org/drawingml/2006/main" name="TURI PPT Theme 2014">
  <a:themeElements>
    <a:clrScheme name="TURI">
      <a:dk1>
        <a:srgbClr val="3C6EB5"/>
      </a:dk1>
      <a:lt1>
        <a:srgbClr val="FFFFFF"/>
      </a:lt1>
      <a:dk2>
        <a:srgbClr val="72A642"/>
      </a:dk2>
      <a:lt2>
        <a:srgbClr val="EEECE1"/>
      </a:lt2>
      <a:accent1>
        <a:srgbClr val="7F7F7F"/>
      </a:accent1>
      <a:accent2>
        <a:srgbClr val="781C19"/>
      </a:accent2>
      <a:accent3>
        <a:srgbClr val="A5CD81"/>
      </a:accent3>
      <a:accent4>
        <a:srgbClr val="FA9619"/>
      </a:accent4>
      <a:accent5>
        <a:srgbClr val="748CCB"/>
      </a:accent5>
      <a:accent6>
        <a:srgbClr val="F79646"/>
      </a:accent6>
      <a:hlink>
        <a:srgbClr val="0000FF"/>
      </a:hlink>
      <a:folHlink>
        <a:srgbClr val="800080"/>
      </a:folHlink>
    </a:clrScheme>
    <a:fontScheme name="TURI 2014 m3 2">
      <a:majorFont>
        <a:latin typeface="Myriad Pro"/>
        <a:ea typeface=""/>
        <a:cs typeface=""/>
      </a:majorFont>
      <a:minorFont>
        <a:latin typeface="Myriad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/>
      </a:spPr>
      <a:bodyPr rtlCol="0" anchor="ctr">
        <a:noAutofit/>
      </a:bodyPr>
      <a:lstStyle>
        <a:defPPr algn="ctr">
          <a:defRPr sz="1800" b="1" dirty="0" smtClean="0">
            <a:solidFill>
              <a:schemeClr val="tx1"/>
            </a:solidFill>
          </a:defRPr>
        </a:defPPr>
      </a:lstStyle>
      <a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a:style>
    </a:spDef>
    <a:lnDef>
      <a:spPr>
        <a:ln w="28575"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749</TotalTime>
  <Words>592</Words>
  <Application>Microsoft Office PowerPoint</Application>
  <PresentationFormat>On-screen Show (4:3)</PresentationFormat>
  <Paragraphs>109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TURI PPT Theme 2014</vt:lpstr>
      <vt:lpstr>Transitioning from TCE Reality vs Theory Taking the Lab to the Streets</vt:lpstr>
      <vt:lpstr> TURI Lab UMASS Lowell</vt:lpstr>
      <vt:lpstr>Theory – Lab or Office Alt Assess</vt:lpstr>
      <vt:lpstr>Reality – Navigating Company Culture</vt:lpstr>
      <vt:lpstr>          Reality of the Substitution</vt:lpstr>
      <vt:lpstr>  Reality in its Infancy </vt:lpstr>
      <vt:lpstr> Needs of Process in Reality</vt:lpstr>
      <vt:lpstr> Lessons Learned in Reality</vt:lpstr>
      <vt:lpstr> Generalizations in Reality</vt:lpstr>
      <vt:lpstr> In Reality Always an Alternative</vt:lpstr>
      <vt:lpstr>       Reality Always Wins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Jason_Marshall</dc:creator>
  <cp:lastModifiedBy>Kincannon, Felice</cp:lastModifiedBy>
  <cp:revision>70</cp:revision>
  <cp:lastPrinted>2014-05-27T19:53:04Z</cp:lastPrinted>
  <dcterms:created xsi:type="dcterms:W3CDTF">2014-07-02T15:53:47Z</dcterms:created>
  <dcterms:modified xsi:type="dcterms:W3CDTF">2014-08-04T17:45:59Z</dcterms:modified>
</cp:coreProperties>
</file>