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63" r:id="rId5"/>
    <p:sldId id="572" r:id="rId6"/>
    <p:sldId id="583" r:id="rId7"/>
    <p:sldId id="573" r:id="rId8"/>
    <p:sldId id="574" r:id="rId9"/>
    <p:sldId id="584" r:id="rId10"/>
    <p:sldId id="586" r:id="rId11"/>
    <p:sldId id="587" r:id="rId12"/>
    <p:sldId id="5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DE37BD-71C7-0815-7A8F-8C487E99EFA1}" name="Foley, Caredwen (EEA)" initials="CF" userId="S::Caredwen.Foley@mass.gov::5cc612d4-436c-4b3b-a553-c9efc87eed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4F966-EA9F-4D9F-AE26-6BD5BDBEACD9}" v="29" dt="2026-03-25T16:56:21.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23" autoAdjust="0"/>
  </p:normalViewPr>
  <p:slideViewPr>
    <p:cSldViewPr snapToGrid="0">
      <p:cViewPr varScale="1">
        <p:scale>
          <a:sx n="103" d="100"/>
          <a:sy n="103" d="100"/>
        </p:scale>
        <p:origin x="912"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E89D6-EEE0-44D4-B918-7B276389CD31}" type="doc">
      <dgm:prSet loTypeId="urn:microsoft.com/office/officeart/2005/8/layout/venn1" loCatId="relationship" qsTypeId="urn:microsoft.com/office/officeart/2005/8/quickstyle/simple4" qsCatId="simple" csTypeId="urn:microsoft.com/office/officeart/2005/8/colors/accent6_2" csCatId="accent6" phldr="1"/>
      <dgm:spPr/>
    </dgm:pt>
    <dgm:pt modelId="{6E2CAC28-510E-42F1-A94D-EF0C874DDF0B}">
      <dgm:prSet phldrT="[Text]" custT="1"/>
      <dgm:spPr>
        <a:solidFill>
          <a:srgbClr val="388557">
            <a:alpha val="20000"/>
          </a:srgbClr>
        </a:solidFill>
      </dgm:spPr>
      <dgm:t>
        <a:bodyPr/>
        <a:lstStyle/>
        <a:p>
          <a:r>
            <a:rPr lang="en-US" sz="2800" baseline="0">
              <a:latin typeface="Segoe UI Semibold" panose="020B0702040204020203" pitchFamily="34" charset="0"/>
              <a:cs typeface="Segoe UI" panose="020B0502040204020203" pitchFamily="34" charset="0"/>
            </a:rPr>
            <a:t>MassDEP</a:t>
          </a:r>
        </a:p>
        <a:p>
          <a:r>
            <a:rPr lang="en-US" sz="2400" i="1">
              <a:latin typeface="Segoe UI" panose="020B0502040204020203" pitchFamily="34" charset="0"/>
              <a:cs typeface="Segoe UI" panose="020B0502040204020203" pitchFamily="34" charset="0"/>
            </a:rPr>
            <a:t>Regulatory</a:t>
          </a:r>
          <a:endParaRPr lang="en-US" sz="2800" i="1">
            <a:latin typeface="Segoe UI" panose="020B0502040204020203" pitchFamily="34" charset="0"/>
            <a:cs typeface="Segoe UI" panose="020B0502040204020203" pitchFamily="34" charset="0"/>
          </a:endParaRPr>
        </a:p>
      </dgm:t>
    </dgm:pt>
    <dgm:pt modelId="{14C8B3FA-722B-474E-B6A8-045C24C07CE3}" type="parTrans" cxnId="{6ECB35B6-91A6-42B0-88D8-5BF28825E230}">
      <dgm:prSet/>
      <dgm:spPr/>
      <dgm:t>
        <a:bodyPr/>
        <a:lstStyle/>
        <a:p>
          <a:endParaRPr lang="en-US"/>
        </a:p>
      </dgm:t>
    </dgm:pt>
    <dgm:pt modelId="{E8295965-CB02-489D-BCAE-3F405509DD98}" type="sibTrans" cxnId="{6ECB35B6-91A6-42B0-88D8-5BF28825E230}">
      <dgm:prSet/>
      <dgm:spPr/>
      <dgm:t>
        <a:bodyPr/>
        <a:lstStyle/>
        <a:p>
          <a:endParaRPr lang="en-US"/>
        </a:p>
      </dgm:t>
    </dgm:pt>
    <dgm:pt modelId="{C9C54586-2F0F-4A92-AE22-D3DC121B26AD}">
      <dgm:prSet phldrT="[Text]" custT="1"/>
      <dgm:spPr>
        <a:solidFill>
          <a:srgbClr val="388557">
            <a:alpha val="20000"/>
          </a:srgbClr>
        </a:solidFill>
      </dgm:spPr>
      <dgm:t>
        <a:bodyPr/>
        <a:lstStyle/>
        <a:p>
          <a:r>
            <a:rPr lang="en-US" sz="2800" baseline="0" dirty="0">
              <a:latin typeface="Segoe UI Semibold" panose="020B0702040204020203" pitchFamily="34" charset="0"/>
              <a:cs typeface="Segoe UI" panose="020B0502040204020203" pitchFamily="34" charset="0"/>
            </a:rPr>
            <a:t>TURI</a:t>
          </a:r>
        </a:p>
        <a:p>
          <a:r>
            <a:rPr lang="en-US" sz="2400" i="1" dirty="0">
              <a:latin typeface="Segoe UI" panose="020B0502040204020203" pitchFamily="34" charset="0"/>
              <a:cs typeface="Segoe UI" panose="020B0502040204020203" pitchFamily="34" charset="0"/>
            </a:rPr>
            <a:t>Research &amp; Grants</a:t>
          </a:r>
        </a:p>
      </dgm:t>
      <dgm:extLst>
        <a:ext uri="{E40237B7-FDA0-4F09-8148-C483321AD2D9}">
          <dgm14:cNvPr xmlns:dgm14="http://schemas.microsoft.com/office/drawing/2010/diagram" id="0" name="" descr="Three interlocking circles symbolizing OTA, MassDEP, and TURI"/>
        </a:ext>
      </dgm:extLst>
    </dgm:pt>
    <dgm:pt modelId="{F9E4B37E-5BF9-4465-B697-DA57CA15BD76}" type="parTrans" cxnId="{4759835E-38DC-4730-8490-44E0030E230F}">
      <dgm:prSet/>
      <dgm:spPr/>
      <dgm:t>
        <a:bodyPr/>
        <a:lstStyle/>
        <a:p>
          <a:endParaRPr lang="en-US"/>
        </a:p>
      </dgm:t>
    </dgm:pt>
    <dgm:pt modelId="{CF0DC888-365E-4600-A775-DD6AE44DB3FC}" type="sibTrans" cxnId="{4759835E-38DC-4730-8490-44E0030E230F}">
      <dgm:prSet/>
      <dgm:spPr/>
      <dgm:t>
        <a:bodyPr/>
        <a:lstStyle/>
        <a:p>
          <a:endParaRPr lang="en-US"/>
        </a:p>
      </dgm:t>
    </dgm:pt>
    <dgm:pt modelId="{C6443E22-70CF-411D-8017-2C4887C5CC0C}">
      <dgm:prSet phldrT="[Text]" custT="1"/>
      <dgm:spPr>
        <a:solidFill>
          <a:srgbClr val="388557">
            <a:alpha val="20000"/>
          </a:srgbClr>
        </a:solidFill>
      </dgm:spPr>
      <dgm:t>
        <a:bodyPr/>
        <a:lstStyle/>
        <a:p>
          <a:r>
            <a:rPr lang="en-US" sz="2800" b="1" baseline="0">
              <a:latin typeface="Segoe UI Black" panose="020B0A02040204020203" pitchFamily="34" charset="0"/>
              <a:cs typeface="Segoe UI" panose="020B0502040204020203" pitchFamily="34" charset="0"/>
            </a:rPr>
            <a:t>OTA</a:t>
          </a:r>
        </a:p>
        <a:p>
          <a:r>
            <a:rPr lang="en-US" sz="2400" b="1" i="1">
              <a:latin typeface="Segoe UI" panose="020B0502040204020203" pitchFamily="34" charset="0"/>
              <a:cs typeface="Segoe UI" panose="020B0502040204020203" pitchFamily="34" charset="0"/>
            </a:rPr>
            <a:t>Confidential Technical Assistance</a:t>
          </a:r>
        </a:p>
      </dgm:t>
    </dgm:pt>
    <dgm:pt modelId="{BEC1AD2E-2BB3-4F4C-A76C-1A5363C22BA6}" type="parTrans" cxnId="{D24E3FE1-5C81-4EFE-A73B-0977C9B12673}">
      <dgm:prSet/>
      <dgm:spPr/>
      <dgm:t>
        <a:bodyPr/>
        <a:lstStyle/>
        <a:p>
          <a:endParaRPr lang="en-US"/>
        </a:p>
      </dgm:t>
    </dgm:pt>
    <dgm:pt modelId="{454C88D3-2AE4-46BB-828A-091A1C4C90EB}" type="sibTrans" cxnId="{D24E3FE1-5C81-4EFE-A73B-0977C9B12673}">
      <dgm:prSet/>
      <dgm:spPr/>
      <dgm:t>
        <a:bodyPr/>
        <a:lstStyle/>
        <a:p>
          <a:endParaRPr lang="en-US"/>
        </a:p>
      </dgm:t>
    </dgm:pt>
    <dgm:pt modelId="{28631DA3-E13C-406F-8222-4E8E27F4FA66}" type="pres">
      <dgm:prSet presAssocID="{513E89D6-EEE0-44D4-B918-7B276389CD31}" presName="compositeShape" presStyleCnt="0">
        <dgm:presLayoutVars>
          <dgm:chMax val="7"/>
          <dgm:dir/>
          <dgm:resizeHandles val="exact"/>
        </dgm:presLayoutVars>
      </dgm:prSet>
      <dgm:spPr/>
    </dgm:pt>
    <dgm:pt modelId="{E92EF85F-7908-4474-A2B3-49598969BBEA}" type="pres">
      <dgm:prSet presAssocID="{6E2CAC28-510E-42F1-A94D-EF0C874DDF0B}" presName="circ1" presStyleLbl="vennNode1" presStyleIdx="0" presStyleCnt="3" custLinFactNeighborX="24471" custLinFactNeighborY="-2454"/>
      <dgm:spPr/>
    </dgm:pt>
    <dgm:pt modelId="{25BCBFF0-94E8-4966-8503-F856FAF98AA1}" type="pres">
      <dgm:prSet presAssocID="{6E2CAC28-510E-42F1-A94D-EF0C874DDF0B}" presName="circ1Tx" presStyleLbl="revTx" presStyleIdx="0" presStyleCnt="0">
        <dgm:presLayoutVars>
          <dgm:chMax val="0"/>
          <dgm:chPref val="0"/>
          <dgm:bulletEnabled val="1"/>
        </dgm:presLayoutVars>
      </dgm:prSet>
      <dgm:spPr/>
    </dgm:pt>
    <dgm:pt modelId="{6003BCD3-BAB0-4799-936B-58F31EF46150}" type="pres">
      <dgm:prSet presAssocID="{C9C54586-2F0F-4A92-AE22-D3DC121B26AD}" presName="circ2" presStyleLbl="vennNode1" presStyleIdx="1" presStyleCnt="3" custLinFactNeighborX="-7371" custLinFactNeighborY="2454"/>
      <dgm:spPr/>
    </dgm:pt>
    <dgm:pt modelId="{CC15334F-6D7F-48F5-A452-5DD0D7E303DE}" type="pres">
      <dgm:prSet presAssocID="{C9C54586-2F0F-4A92-AE22-D3DC121B26AD}" presName="circ2Tx" presStyleLbl="revTx" presStyleIdx="0" presStyleCnt="0">
        <dgm:presLayoutVars>
          <dgm:chMax val="0"/>
          <dgm:chPref val="0"/>
          <dgm:bulletEnabled val="1"/>
        </dgm:presLayoutVars>
      </dgm:prSet>
      <dgm:spPr/>
    </dgm:pt>
    <dgm:pt modelId="{E493FE3A-6B97-40C9-986E-BAD422381DE4}" type="pres">
      <dgm:prSet presAssocID="{C6443E22-70CF-411D-8017-2C4887C5CC0C}" presName="circ3" presStyleLbl="vennNode1" presStyleIdx="2" presStyleCnt="3" custLinFactNeighborX="-9" custLinFactNeighborY="-29889"/>
      <dgm:spPr/>
    </dgm:pt>
    <dgm:pt modelId="{B3E374D9-CF36-4F4D-8A8E-CF13A1B899E0}" type="pres">
      <dgm:prSet presAssocID="{C6443E22-70CF-411D-8017-2C4887C5CC0C}" presName="circ3Tx" presStyleLbl="revTx" presStyleIdx="0" presStyleCnt="0">
        <dgm:presLayoutVars>
          <dgm:chMax val="0"/>
          <dgm:chPref val="0"/>
          <dgm:bulletEnabled val="1"/>
        </dgm:presLayoutVars>
      </dgm:prSet>
      <dgm:spPr/>
    </dgm:pt>
  </dgm:ptLst>
  <dgm:cxnLst>
    <dgm:cxn modelId="{BCBC053B-CEAB-4FED-BA28-3E95969D651B}" type="presOf" srcId="{C6443E22-70CF-411D-8017-2C4887C5CC0C}" destId="{E493FE3A-6B97-40C9-986E-BAD422381DE4}" srcOrd="0" destOrd="0" presId="urn:microsoft.com/office/officeart/2005/8/layout/venn1"/>
    <dgm:cxn modelId="{4759835E-38DC-4730-8490-44E0030E230F}" srcId="{513E89D6-EEE0-44D4-B918-7B276389CD31}" destId="{C9C54586-2F0F-4A92-AE22-D3DC121B26AD}" srcOrd="1" destOrd="0" parTransId="{F9E4B37E-5BF9-4465-B697-DA57CA15BD76}" sibTransId="{CF0DC888-365E-4600-A775-DD6AE44DB3FC}"/>
    <dgm:cxn modelId="{65D3F648-7CC3-4169-9AF2-F320C0D8917C}" type="presOf" srcId="{513E89D6-EEE0-44D4-B918-7B276389CD31}" destId="{28631DA3-E13C-406F-8222-4E8E27F4FA66}" srcOrd="0" destOrd="0" presId="urn:microsoft.com/office/officeart/2005/8/layout/venn1"/>
    <dgm:cxn modelId="{83FDB684-BED0-479A-8D96-6627C20CEF8F}" type="presOf" srcId="{C9C54586-2F0F-4A92-AE22-D3DC121B26AD}" destId="{6003BCD3-BAB0-4799-936B-58F31EF46150}" srcOrd="0" destOrd="0" presId="urn:microsoft.com/office/officeart/2005/8/layout/venn1"/>
    <dgm:cxn modelId="{072DB1A5-9C8C-49DE-8B83-26F66F5F05EB}" type="presOf" srcId="{6E2CAC28-510E-42F1-A94D-EF0C874DDF0B}" destId="{E92EF85F-7908-4474-A2B3-49598969BBEA}" srcOrd="0" destOrd="0" presId="urn:microsoft.com/office/officeart/2005/8/layout/venn1"/>
    <dgm:cxn modelId="{6ECB35B6-91A6-42B0-88D8-5BF28825E230}" srcId="{513E89D6-EEE0-44D4-B918-7B276389CD31}" destId="{6E2CAC28-510E-42F1-A94D-EF0C874DDF0B}" srcOrd="0" destOrd="0" parTransId="{14C8B3FA-722B-474E-B6A8-045C24C07CE3}" sibTransId="{E8295965-CB02-489D-BCAE-3F405509DD98}"/>
    <dgm:cxn modelId="{E8382ABA-4ADE-4997-A8BB-6E86FF2B1AB8}" type="presOf" srcId="{C9C54586-2F0F-4A92-AE22-D3DC121B26AD}" destId="{CC15334F-6D7F-48F5-A452-5DD0D7E303DE}" srcOrd="1" destOrd="0" presId="urn:microsoft.com/office/officeart/2005/8/layout/venn1"/>
    <dgm:cxn modelId="{C92D02DC-920F-4483-8264-F7D43C40CA93}" type="presOf" srcId="{C6443E22-70CF-411D-8017-2C4887C5CC0C}" destId="{B3E374D9-CF36-4F4D-8A8E-CF13A1B899E0}" srcOrd="1" destOrd="0" presId="urn:microsoft.com/office/officeart/2005/8/layout/venn1"/>
    <dgm:cxn modelId="{D24E3FE1-5C81-4EFE-A73B-0977C9B12673}" srcId="{513E89D6-EEE0-44D4-B918-7B276389CD31}" destId="{C6443E22-70CF-411D-8017-2C4887C5CC0C}" srcOrd="2" destOrd="0" parTransId="{BEC1AD2E-2BB3-4F4C-A76C-1A5363C22BA6}" sibTransId="{454C88D3-2AE4-46BB-828A-091A1C4C90EB}"/>
    <dgm:cxn modelId="{844E30EC-0EA1-40D0-AD67-CE077B73DA27}" type="presOf" srcId="{6E2CAC28-510E-42F1-A94D-EF0C874DDF0B}" destId="{25BCBFF0-94E8-4966-8503-F856FAF98AA1}" srcOrd="1" destOrd="0" presId="urn:microsoft.com/office/officeart/2005/8/layout/venn1"/>
    <dgm:cxn modelId="{85ED9E51-8DE6-46D5-A3A3-D6C535D83187}" type="presParOf" srcId="{28631DA3-E13C-406F-8222-4E8E27F4FA66}" destId="{E92EF85F-7908-4474-A2B3-49598969BBEA}" srcOrd="0" destOrd="0" presId="urn:microsoft.com/office/officeart/2005/8/layout/venn1"/>
    <dgm:cxn modelId="{02FC3260-CA5F-4F60-9D0B-7F23BBF67216}" type="presParOf" srcId="{28631DA3-E13C-406F-8222-4E8E27F4FA66}" destId="{25BCBFF0-94E8-4966-8503-F856FAF98AA1}" srcOrd="1" destOrd="0" presId="urn:microsoft.com/office/officeart/2005/8/layout/venn1"/>
    <dgm:cxn modelId="{30ED56B8-3A71-48B0-BA91-19AC44C4D4C7}" type="presParOf" srcId="{28631DA3-E13C-406F-8222-4E8E27F4FA66}" destId="{6003BCD3-BAB0-4799-936B-58F31EF46150}" srcOrd="2" destOrd="0" presId="urn:microsoft.com/office/officeart/2005/8/layout/venn1"/>
    <dgm:cxn modelId="{6A3FE98A-07F0-4214-8867-1ED7EADB2399}" type="presParOf" srcId="{28631DA3-E13C-406F-8222-4E8E27F4FA66}" destId="{CC15334F-6D7F-48F5-A452-5DD0D7E303DE}" srcOrd="3" destOrd="0" presId="urn:microsoft.com/office/officeart/2005/8/layout/venn1"/>
    <dgm:cxn modelId="{67AD8B02-F49D-4264-B0BC-6BD83F2EDCF9}" type="presParOf" srcId="{28631DA3-E13C-406F-8222-4E8E27F4FA66}" destId="{E493FE3A-6B97-40C9-986E-BAD422381DE4}" srcOrd="4" destOrd="0" presId="urn:microsoft.com/office/officeart/2005/8/layout/venn1"/>
    <dgm:cxn modelId="{059CBC3B-8584-469C-BCE4-D944CB0AC04C}" type="presParOf" srcId="{28631DA3-E13C-406F-8222-4E8E27F4FA66}" destId="{B3E374D9-CF36-4F4D-8A8E-CF13A1B899E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EF85F-7908-4474-A2B3-49598969BBEA}">
      <dsp:nvSpPr>
        <dsp:cNvPr id="0" name=""/>
        <dsp:cNvSpPr/>
      </dsp:nvSpPr>
      <dsp:spPr>
        <a:xfrm>
          <a:off x="2859897" y="0"/>
          <a:ext cx="3086586" cy="3086586"/>
        </a:xfrm>
        <a:prstGeom prst="ellipse">
          <a:avLst/>
        </a:prstGeom>
        <a:solidFill>
          <a:srgbClr val="388557">
            <a:alpha val="2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baseline="0">
              <a:latin typeface="Segoe UI Semibold" panose="020B0702040204020203" pitchFamily="34" charset="0"/>
              <a:cs typeface="Segoe UI" panose="020B0502040204020203" pitchFamily="34" charset="0"/>
            </a:rPr>
            <a:t>MassDEP</a:t>
          </a:r>
        </a:p>
        <a:p>
          <a:pPr marL="0" lvl="0" indent="0" algn="ctr" defTabSz="1244600">
            <a:lnSpc>
              <a:spcPct val="90000"/>
            </a:lnSpc>
            <a:spcBef>
              <a:spcPct val="0"/>
            </a:spcBef>
            <a:spcAft>
              <a:spcPct val="35000"/>
            </a:spcAft>
            <a:buNone/>
          </a:pPr>
          <a:r>
            <a:rPr lang="en-US" sz="2400" i="1" kern="1200">
              <a:latin typeface="Segoe UI" panose="020B0502040204020203" pitchFamily="34" charset="0"/>
              <a:cs typeface="Segoe UI" panose="020B0502040204020203" pitchFamily="34" charset="0"/>
            </a:rPr>
            <a:t>Regulatory</a:t>
          </a:r>
          <a:endParaRPr lang="en-US" sz="2800" i="1" kern="1200">
            <a:latin typeface="Segoe UI" panose="020B0502040204020203" pitchFamily="34" charset="0"/>
            <a:cs typeface="Segoe UI" panose="020B0502040204020203" pitchFamily="34" charset="0"/>
          </a:endParaRPr>
        </a:p>
      </dsp:txBody>
      <dsp:txXfrm>
        <a:off x="3271442" y="540152"/>
        <a:ext cx="2263496" cy="1388963"/>
      </dsp:txXfrm>
    </dsp:sp>
    <dsp:sp modelId="{6003BCD3-BAB0-4799-936B-58F31EF46150}">
      <dsp:nvSpPr>
        <dsp:cNvPr id="0" name=""/>
        <dsp:cNvSpPr/>
      </dsp:nvSpPr>
      <dsp:spPr>
        <a:xfrm>
          <a:off x="2990809" y="2057724"/>
          <a:ext cx="3086586" cy="3086586"/>
        </a:xfrm>
        <a:prstGeom prst="ellipse">
          <a:avLst/>
        </a:prstGeom>
        <a:solidFill>
          <a:srgbClr val="388557">
            <a:alpha val="2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baseline="0" dirty="0">
              <a:latin typeface="Segoe UI Semibold" panose="020B0702040204020203" pitchFamily="34" charset="0"/>
              <a:cs typeface="Segoe UI" panose="020B0502040204020203" pitchFamily="34" charset="0"/>
            </a:rPr>
            <a:t>TURI</a:t>
          </a:r>
        </a:p>
        <a:p>
          <a:pPr marL="0" lvl="0" indent="0" algn="ctr" defTabSz="1244600">
            <a:lnSpc>
              <a:spcPct val="90000"/>
            </a:lnSpc>
            <a:spcBef>
              <a:spcPct val="0"/>
            </a:spcBef>
            <a:spcAft>
              <a:spcPct val="35000"/>
            </a:spcAft>
            <a:buNone/>
          </a:pPr>
          <a:r>
            <a:rPr lang="en-US" sz="2400" i="1" kern="1200" dirty="0">
              <a:latin typeface="Segoe UI" panose="020B0502040204020203" pitchFamily="34" charset="0"/>
              <a:cs typeface="Segoe UI" panose="020B0502040204020203" pitchFamily="34" charset="0"/>
            </a:rPr>
            <a:t>Research &amp; Grants</a:t>
          </a:r>
        </a:p>
      </dsp:txBody>
      <dsp:txXfrm>
        <a:off x="3934790" y="2855092"/>
        <a:ext cx="1851951" cy="1697622"/>
      </dsp:txXfrm>
    </dsp:sp>
    <dsp:sp modelId="{E493FE3A-6B97-40C9-986E-BAD422381DE4}">
      <dsp:nvSpPr>
        <dsp:cNvPr id="0" name=""/>
        <dsp:cNvSpPr/>
      </dsp:nvSpPr>
      <dsp:spPr>
        <a:xfrm>
          <a:off x="990557" y="1070870"/>
          <a:ext cx="3086586" cy="3086586"/>
        </a:xfrm>
        <a:prstGeom prst="ellipse">
          <a:avLst/>
        </a:prstGeom>
        <a:solidFill>
          <a:srgbClr val="388557">
            <a:alpha val="2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baseline="0">
              <a:latin typeface="Segoe UI Black" panose="020B0A02040204020203" pitchFamily="34" charset="0"/>
              <a:cs typeface="Segoe UI" panose="020B0502040204020203" pitchFamily="34" charset="0"/>
            </a:rPr>
            <a:t>OTA</a:t>
          </a:r>
        </a:p>
        <a:p>
          <a:pPr marL="0" lvl="0" indent="0" algn="ctr" defTabSz="1244600">
            <a:lnSpc>
              <a:spcPct val="90000"/>
            </a:lnSpc>
            <a:spcBef>
              <a:spcPct val="0"/>
            </a:spcBef>
            <a:spcAft>
              <a:spcPct val="35000"/>
            </a:spcAft>
            <a:buNone/>
          </a:pPr>
          <a:r>
            <a:rPr lang="en-US" sz="2400" b="1" i="1" kern="1200">
              <a:latin typeface="Segoe UI" panose="020B0502040204020203" pitchFamily="34" charset="0"/>
              <a:cs typeface="Segoe UI" panose="020B0502040204020203" pitchFamily="34" charset="0"/>
            </a:rPr>
            <a:t>Confidential Technical Assistance</a:t>
          </a:r>
        </a:p>
      </dsp:txBody>
      <dsp:txXfrm>
        <a:off x="1281211" y="1868238"/>
        <a:ext cx="1851951" cy="16976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43A97-5874-45A6-92FD-EE6AB5EF0FAC}"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97ECE-0892-4CAD-9909-F9273EB7768B}" type="slidenum">
              <a:rPr lang="en-US" smtClean="0"/>
              <a:t>‹#›</a:t>
            </a:fld>
            <a:endParaRPr lang="en-US"/>
          </a:p>
        </p:txBody>
      </p:sp>
    </p:spTree>
    <p:extLst>
      <p:ext uri="{BB962C8B-B14F-4D97-AF65-F5344CB8AC3E}">
        <p14:creationId xmlns:p14="http://schemas.microsoft.com/office/powerpoint/2010/main" val="378377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8:45</a:t>
            </a:r>
          </a:p>
        </p:txBody>
      </p:sp>
      <p:sp>
        <p:nvSpPr>
          <p:cNvPr id="4" name="Slide Number Placeholder 3"/>
          <p:cNvSpPr>
            <a:spLocks noGrp="1"/>
          </p:cNvSpPr>
          <p:nvPr>
            <p:ph type="sldNum" sz="quarter" idx="5"/>
          </p:nvPr>
        </p:nvSpPr>
        <p:spPr/>
        <p:txBody>
          <a:bodyPr/>
          <a:lstStyle/>
          <a:p>
            <a:pPr marL="0" marR="0" lvl="0" indent="0" algn="r" defTabSz="930275" rtl="0" eaLnBrk="1" fontAlgn="auto" latinLnBrk="0" hangingPunct="1">
              <a:lnSpc>
                <a:spcPct val="100000"/>
              </a:lnSpc>
              <a:spcBef>
                <a:spcPts val="0"/>
              </a:spcBef>
              <a:spcAft>
                <a:spcPts val="0"/>
              </a:spcAft>
              <a:buClrTx/>
              <a:buSzTx/>
              <a:buFontTx/>
              <a:buNone/>
              <a:tabLst/>
              <a:defRPr/>
            </a:pPr>
            <a:fld id="{374D0804-680C-40DF-926E-3782E0F47717}"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367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dirty="0"/>
              <a:t>Custom Incentives </a:t>
            </a:r>
            <a:r>
              <a:rPr lang="en-US" sz="900" dirty="0"/>
              <a:t>- Incentives for equipment and measures not covered by standard incentives. These projects typically require additional energy analysis or other technical assistance. Includes projects that involve new construction, major renovations, installation of new, unique high efficiency equipment, or replacing existing equipment with new, higher efficiency models. Use the Custom Project Application.</a:t>
            </a:r>
          </a:p>
          <a:p>
            <a:endParaRPr lang="en-US" sz="900" dirty="0"/>
          </a:p>
          <a:p>
            <a:r>
              <a:rPr lang="en-US" sz="900" u="sng" dirty="0"/>
              <a:t>Technical Assistance &amp; Engineering Services </a:t>
            </a:r>
            <a:r>
              <a:rPr lang="en-US" sz="900" dirty="0"/>
              <a:t>- Support for businesses in implementing customized energy efficiency projects—including quantifying how much energy is projected to be saved at project completion.  Are qualified, independent engineers and consultants to help quantify the savings and incentive potential  of customized energy efficiency projects. Mass Save pays up to 50 percent of the cost for these services.</a:t>
            </a:r>
          </a:p>
          <a:p>
            <a:endParaRPr lang="en-US" sz="900" dirty="0"/>
          </a:p>
          <a:p>
            <a:r>
              <a:rPr lang="en-US" sz="900" b="0" i="0" u="sng" dirty="0"/>
              <a:t>Existing Building &amp; Monitoring-Based Commissioning</a:t>
            </a:r>
            <a:r>
              <a:rPr lang="en-US" sz="900" dirty="0"/>
              <a:t> - Mass Save’s commissioning offers will help prolong the life of equipment and ensure building systems are performing at their best. </a:t>
            </a:r>
            <a:r>
              <a:rPr lang="en-US" sz="900" b="1" dirty="0" err="1"/>
              <a:t>EBCx</a:t>
            </a:r>
            <a:r>
              <a:rPr lang="en-US" sz="900" dirty="0"/>
              <a:t> is an in-depth process for commercial customers to optimize their building’s performance. The </a:t>
            </a:r>
            <a:r>
              <a:rPr lang="en-US" sz="900" dirty="0" err="1"/>
              <a:t>EBCx</a:t>
            </a:r>
            <a:r>
              <a:rPr lang="en-US" sz="900" dirty="0"/>
              <a:t> offer aims to support customers undertaking commissioning to identify energy savings opportunities by optimizing performance of existing building systems. Common measures identified include improvements in building control, component repairs, and sensor calibrations. Program Pays incentives for implemented and verified measures of $0.17/kWh and $1.20/</a:t>
            </a:r>
            <a:r>
              <a:rPr lang="en-US" sz="900" dirty="0" err="1"/>
              <a:t>therm</a:t>
            </a:r>
            <a:r>
              <a:rPr lang="en-US" sz="900" dirty="0"/>
              <a:t> on top of study payments. </a:t>
            </a:r>
            <a:r>
              <a:rPr lang="en-US" sz="900" b="1" dirty="0"/>
              <a:t>MBCx</a:t>
            </a:r>
            <a:r>
              <a:rPr lang="en-US" sz="900" dirty="0"/>
              <a:t> Ensures equipment, systems, or building conditions continue to operate at their optimal efficiency through continuous monitoring and analysis of building data and tune-ups. Website under construction.</a:t>
            </a:r>
          </a:p>
          <a:p>
            <a:endParaRPr lang="en-US" sz="900" dirty="0"/>
          </a:p>
          <a:p>
            <a:r>
              <a:rPr lang="en-US" sz="900" u="sng" dirty="0"/>
              <a:t>Energy Assessments &amp; Technical Assistance</a:t>
            </a:r>
          </a:p>
          <a:p>
            <a:r>
              <a:rPr lang="en-US" sz="900" u="sng" dirty="0"/>
              <a:t>Small Business Customers </a:t>
            </a:r>
            <a:r>
              <a:rPr lang="en-US" sz="900" u="none" dirty="0"/>
              <a:t>– several options for businesses using less than 1.5 million kWh in annual electric usage or less than 40,000 therms annually on natural gas bills. </a:t>
            </a:r>
            <a:r>
              <a:rPr lang="en-US" sz="900" b="1" u="none" dirty="0"/>
              <a:t>No-cost in-person energy assessments - </a:t>
            </a:r>
            <a:r>
              <a:rPr lang="en-US" sz="900" u="none" dirty="0"/>
              <a:t>Recommended upgrades may include air sealing &amp; weatherization, HVAC system upgrades, lighting system upgrades and more, paid for up to 70 percent by Mass Save. </a:t>
            </a:r>
            <a:r>
              <a:rPr lang="en-US" sz="900" b="1" u="none" dirty="0"/>
              <a:t>Virtual no-cost Commercial Heat Pump Consultation </a:t>
            </a:r>
            <a:r>
              <a:rPr lang="en-US" sz="900" u="none" dirty="0"/>
              <a:t>with a Heat Pump Specialist to assist with: Understanding how heat pumps and Variable Refrigerant Flow (VRF) systems work; Guidance on the best solution for your business; Navigating the rebate process; and Reviewing and comparing quotes.</a:t>
            </a:r>
          </a:p>
          <a:p>
            <a:endParaRPr lang="en-US" sz="900" u="none" dirty="0"/>
          </a:p>
          <a:p>
            <a:r>
              <a:rPr lang="en-US" sz="900" u="sng" dirty="0"/>
              <a:t>Large Commercial &amp; Industrial Customers - </a:t>
            </a:r>
            <a:r>
              <a:rPr lang="en-US" sz="900" u="none" dirty="0"/>
              <a:t>qualified, independent engineers and consultants help quantify the savings and incentive potential of customized energy efficiency projects for large commercial &amp; industrial properties. </a:t>
            </a:r>
            <a:r>
              <a:rPr lang="en-US" sz="900" b="1" u="none" dirty="0"/>
              <a:t>Early quick studies</a:t>
            </a:r>
            <a:r>
              <a:rPr lang="en-US" sz="900" b="0" u="none" dirty="0"/>
              <a:t> explore solutions that help identify savings opportunities quickly – </a:t>
            </a:r>
            <a:r>
              <a:rPr lang="en-US" sz="900" b="0" i="1" u="none" dirty="0">
                <a:solidFill>
                  <a:srgbClr val="00B0F0"/>
                </a:solidFill>
                <a:highlight>
                  <a:srgbClr val="FFFF00"/>
                </a:highlight>
              </a:rPr>
              <a:t>Scoping studies </a:t>
            </a:r>
            <a:r>
              <a:rPr lang="en-US" sz="900" b="0" u="none" dirty="0"/>
              <a:t>identify opportunities for existing buildings (lighting system upgrades, refrigeration controls and cooler upgrades, motor or drive controls, compressed air systems, and more) </a:t>
            </a:r>
            <a:r>
              <a:rPr lang="en-US" sz="900" b="0" i="1" u="none" dirty="0"/>
              <a:t>Comprehensive Building Assessments </a:t>
            </a:r>
            <a:r>
              <a:rPr lang="en-US" sz="900" b="0" i="0" u="none" dirty="0"/>
              <a:t>a deeper dive into reducing a building’s carbon emissions with electrification and energy efficiency measures. Up to 100% of the study cost may be covered when working with a prequalified vendor. </a:t>
            </a:r>
            <a:r>
              <a:rPr lang="en-US" sz="900" b="1" i="0" u="none" dirty="0"/>
              <a:t>Financial Grade analyses </a:t>
            </a:r>
            <a:r>
              <a:rPr lang="en-US" sz="900" b="0" i="0" u="none" dirty="0"/>
              <a:t>explore solutions that refine the benefits of potential projects and inform incentives from Mass Save.</a:t>
            </a:r>
            <a:r>
              <a:rPr lang="en-US" sz="900" b="1" i="0" u="none" dirty="0"/>
              <a:t> </a:t>
            </a:r>
            <a:r>
              <a:rPr lang="en-US" sz="900" b="0" i="1" u="none" dirty="0"/>
              <a:t>Focused Studies </a:t>
            </a:r>
            <a:r>
              <a:rPr lang="en-US" sz="900" b="0" i="0" u="none" dirty="0"/>
              <a:t>provide precise cost, savings and emissions impact estimates for selected energy efficiency or decarbonization measures, along with documentation required to complete a Mass Save custom incentive application. Up to 50% of the study cost may be covered when working with a prequalified vendor.  </a:t>
            </a:r>
            <a:r>
              <a:rPr lang="en-US" sz="900" b="0" i="1" u="none" dirty="0"/>
              <a:t>Specialty Studies </a:t>
            </a:r>
            <a:r>
              <a:rPr lang="en-US" sz="900" b="0" i="0" u="none" dirty="0"/>
              <a:t>are designed to address specific systems such as steam traps, commercial refrigeration, and compressed air systems. Up to 100% of study costs covered when measures are adopted,</a:t>
            </a:r>
          </a:p>
          <a:p>
            <a:endParaRPr lang="en-US" b="0" u="none" dirty="0"/>
          </a:p>
          <a:p>
            <a:r>
              <a:rPr lang="en-US" u="none" dirty="0"/>
              <a:t> </a:t>
            </a:r>
          </a:p>
          <a:p>
            <a:r>
              <a:rPr lang="en-US" u="none" dirty="0"/>
              <a:t>e</a:t>
            </a:r>
          </a:p>
          <a:p>
            <a:endParaRPr lang="en-US" dirty="0"/>
          </a:p>
        </p:txBody>
      </p:sp>
      <p:sp>
        <p:nvSpPr>
          <p:cNvPr id="4" name="Slide Number Placeholder 3"/>
          <p:cNvSpPr>
            <a:spLocks noGrp="1"/>
          </p:cNvSpPr>
          <p:nvPr>
            <p:ph type="sldNum" sz="quarter" idx="5"/>
          </p:nvPr>
        </p:nvSpPr>
        <p:spPr/>
        <p:txBody>
          <a:bodyPr/>
          <a:lstStyle/>
          <a:p>
            <a:fld id="{CF097ECE-0892-4CAD-9909-F9273EB7768B}" type="slidenum">
              <a:rPr lang="en-US" smtClean="0"/>
              <a:t>7</a:t>
            </a:fld>
            <a:endParaRPr lang="en-US"/>
          </a:p>
        </p:txBody>
      </p:sp>
    </p:spTree>
    <p:extLst>
      <p:ext uri="{BB962C8B-B14F-4D97-AF65-F5344CB8AC3E}">
        <p14:creationId xmlns:p14="http://schemas.microsoft.com/office/powerpoint/2010/main" val="260449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1B2220-F9CE-43CD-93A7-C9E133205FCC}"/>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0891638F-2DF5-498E-AEFE-8E98FD293833}"/>
              </a:ext>
            </a:extLst>
          </p:cNvPr>
          <p:cNvCxnSpPr/>
          <p:nvPr/>
        </p:nvCxnSpPr>
        <p:spPr>
          <a:xfrm>
            <a:off x="914400" y="3398838"/>
            <a:ext cx="10464800" cy="1587"/>
          </a:xfrm>
          <a:prstGeom prst="line">
            <a:avLst/>
          </a:prstGeom>
          <a:ln w="19050">
            <a:solidFill>
              <a:srgbClr val="213F9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3"/>
            <a:ext cx="10464800" cy="1927225"/>
          </a:xfrm>
        </p:spPr>
        <p:txBody>
          <a:bodyPr anchor="b">
            <a:noAutofit/>
          </a:bodyPr>
          <a:lstStyle>
            <a:lvl1pPr>
              <a:defRPr sz="5400" cap="none" baseline="0">
                <a:solidFill>
                  <a:srgbClr val="14558F"/>
                </a:solidFill>
                <a:latin typeface="Montserrat SemiBold" pitchFamily="2"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Footer Placeholder 4">
            <a:extLst>
              <a:ext uri="{FF2B5EF4-FFF2-40B4-BE49-F238E27FC236}">
                <a16:creationId xmlns:a16="http://schemas.microsoft.com/office/drawing/2014/main" id="{A095B4F5-55E1-48F3-A6D2-582D8BC1AFD4}"/>
              </a:ext>
            </a:extLst>
          </p:cNvPr>
          <p:cNvSpPr>
            <a:spLocks noGrp="1"/>
          </p:cNvSpPr>
          <p:nvPr>
            <p:ph type="ftr" sz="quarter" idx="11"/>
          </p:nvPr>
        </p:nvSpPr>
        <p:spPr>
          <a:xfrm>
            <a:off x="914400" y="19050"/>
            <a:ext cx="91440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7" name="Slide Number Placeholder 5">
            <a:extLst>
              <a:ext uri="{FF2B5EF4-FFF2-40B4-BE49-F238E27FC236}">
                <a16:creationId xmlns:a16="http://schemas.microsoft.com/office/drawing/2014/main" id="{3E61782E-DE11-459D-BD96-0F3B1B2463B0}"/>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349455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3DA7-00F6-564C-90FC-4A69BBD9A4CC}"/>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B5F22A-BF31-EB4A-8D3B-D8C63CDCC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DEC1DB-EF02-F745-B7B3-F9CF4CB45C67}"/>
              </a:ext>
            </a:extLst>
          </p:cNvPr>
          <p:cNvSpPr>
            <a:spLocks noGrp="1"/>
          </p:cNvSpPr>
          <p:nvPr>
            <p:ph type="body" sz="half" idx="2"/>
          </p:nvPr>
        </p:nvSpPr>
        <p:spPr>
          <a:xfrm>
            <a:off x="609600"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8FF89519-7D78-4E6B-B4CD-14144576C78C}"/>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ooter Placeholder 4">
            <a:extLst>
              <a:ext uri="{FF2B5EF4-FFF2-40B4-BE49-F238E27FC236}">
                <a16:creationId xmlns:a16="http://schemas.microsoft.com/office/drawing/2014/main" id="{34C53789-5C68-4354-8070-0DEA6F69C656}"/>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0" name="Slide Number Placeholder 5">
            <a:extLst>
              <a:ext uri="{FF2B5EF4-FFF2-40B4-BE49-F238E27FC236}">
                <a16:creationId xmlns:a16="http://schemas.microsoft.com/office/drawing/2014/main" id="{9EC3F2AC-D548-4C56-80B1-DA43C277D56B}"/>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40850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0"/>
        <p:cNvGrpSpPr/>
        <p:nvPr/>
      </p:nvGrpSpPr>
      <p:grpSpPr>
        <a:xfrm>
          <a:off x="0" y="0"/>
          <a:ext cx="0" cy="0"/>
          <a:chOff x="0" y="0"/>
          <a:chExt cx="0" cy="0"/>
        </a:xfrm>
      </p:grpSpPr>
      <p:sp>
        <p:nvSpPr>
          <p:cNvPr id="41" name="Google Shape;41;p43"/>
          <p:cNvSpPr txBox="1">
            <a:spLocks noGrp="1"/>
          </p:cNvSpPr>
          <p:nvPr>
            <p:ph type="title" hasCustomPrompt="1"/>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4558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n-US" dirty="0"/>
              <a:t>Click to add title</a:t>
            </a:r>
            <a:endParaRPr dirty="0"/>
          </a:p>
        </p:txBody>
      </p:sp>
      <p:sp>
        <p:nvSpPr>
          <p:cNvPr id="7" name="Content Placeholder 6">
            <a:extLst>
              <a:ext uri="{FF2B5EF4-FFF2-40B4-BE49-F238E27FC236}">
                <a16:creationId xmlns:a16="http://schemas.microsoft.com/office/drawing/2014/main" id="{8D7BFAAB-6D04-43CC-8F3F-066E71E9F077}"/>
              </a:ext>
            </a:extLst>
          </p:cNvPr>
          <p:cNvSpPr>
            <a:spLocks noGrp="1"/>
          </p:cNvSpPr>
          <p:nvPr>
            <p:ph sz="quarter" idx="10"/>
          </p:nvPr>
        </p:nvSpPr>
        <p:spPr>
          <a:xfrm>
            <a:off x="609600" y="1684843"/>
            <a:ext cx="10972800" cy="4530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32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ontserrat SemiBold"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B9385630-C9AD-4BB7-BAF8-CD86E110BA04}"/>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091276D2-0B57-490C-809E-E5822FEDBA44}"/>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4" name="Slide Number Placeholder 5">
            <a:extLst>
              <a:ext uri="{FF2B5EF4-FFF2-40B4-BE49-F238E27FC236}">
                <a16:creationId xmlns:a16="http://schemas.microsoft.com/office/drawing/2014/main" id="{505B8CED-7AAA-4447-ACF9-9110CDC42834}"/>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113297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50000">
              <a:schemeClr val="accent3">
                <a:lumMod val="5000"/>
                <a:lumOff val="95000"/>
                <a:alpha val="25000"/>
              </a:schemeClr>
            </a:gs>
            <a:gs pos="100000">
              <a:srgbClr val="14558F">
                <a:alpha val="25000"/>
              </a:srgbClr>
            </a:gs>
          </a:gsLst>
          <a:lin ang="5400000" scaled="1"/>
          <a:tileRect/>
        </a:gra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479A35-D6A8-4F02-BD6F-1CDF563F83FC}"/>
              </a:ext>
            </a:extLst>
          </p:cNvPr>
          <p:cNvCxnSpPr/>
          <p:nvPr/>
        </p:nvCxnSpPr>
        <p:spPr>
          <a:xfrm>
            <a:off x="926041" y="3664924"/>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14400" y="1428137"/>
            <a:ext cx="10363200" cy="2200275"/>
          </a:xfrm>
        </p:spPr>
        <p:txBody>
          <a:bodyPr anchor="b"/>
          <a:lstStyle>
            <a:lvl1pPr algn="ctr">
              <a:defRPr sz="4800" b="0" cap="none" baseline="0">
                <a:solidFill>
                  <a:srgbClr val="14558F"/>
                </a:solidFill>
              </a:defRPr>
            </a:lvl1pPr>
          </a:lstStyle>
          <a:p>
            <a:r>
              <a:rPr lang="en-US" dirty="0"/>
              <a:t>Section break</a:t>
            </a:r>
          </a:p>
        </p:txBody>
      </p:sp>
      <p:sp>
        <p:nvSpPr>
          <p:cNvPr id="3" name="Text Placeholder 2"/>
          <p:cNvSpPr>
            <a:spLocks noGrp="1"/>
          </p:cNvSpPr>
          <p:nvPr>
            <p:ph type="body" idx="1" hasCustomPrompt="1"/>
          </p:nvPr>
        </p:nvSpPr>
        <p:spPr>
          <a:xfrm>
            <a:off x="914400" y="3692803"/>
            <a:ext cx="10363200" cy="1500187"/>
          </a:xfrm>
        </p:spPr>
        <p:txBody>
          <a:bodyPr>
            <a:normAutofit/>
          </a:bodyPr>
          <a:lstStyle>
            <a:lvl1pPr marL="0" indent="0" algn="ctr">
              <a:buNone/>
              <a:defRPr sz="24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Section subtitle</a:t>
            </a:r>
          </a:p>
        </p:txBody>
      </p:sp>
    </p:spTree>
    <p:extLst>
      <p:ext uri="{BB962C8B-B14F-4D97-AF65-F5344CB8AC3E}">
        <p14:creationId xmlns:p14="http://schemas.microsoft.com/office/powerpoint/2010/main" val="35558045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58F"/>
                </a:solidFill>
                <a:latin typeface="Montserrat SemiBold" pitchFamily="2" charset="0"/>
              </a:defRPr>
            </a:lvl1pPr>
          </a:lstStyle>
          <a:p>
            <a:r>
              <a:rPr lang="en-US" dirty="0"/>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atin typeface="Segoe UI" panose="020B0502040204020203" pitchFamily="34" charset="0"/>
                <a:cs typeface="Segoe UI" panose="020B0502040204020203" pitchFamily="34" charset="0"/>
              </a:defRPr>
            </a:lvl1pPr>
            <a:lvl2pP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1800">
                <a:latin typeface="Segoe UI" panose="020B0502040204020203" pitchFamily="34" charset="0"/>
                <a:cs typeface="Segoe UI" panose="020B0502040204020203" pitchFamily="34" charset="0"/>
              </a:defRPr>
            </a:lvl4pPr>
            <a:lvl5pPr>
              <a:defRPr sz="18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3352"/>
            <a:ext cx="5384800" cy="4718304"/>
          </a:xfrm>
        </p:spPr>
        <p:txBody>
          <a:bodyPr/>
          <a:lstStyle>
            <a:lvl1pPr>
              <a:defRPr sz="2800">
                <a:latin typeface="Segoe UI" panose="020B0502040204020203" pitchFamily="34" charset="0"/>
                <a:cs typeface="Segoe UI" panose="020B0502040204020203" pitchFamily="34" charset="0"/>
              </a:defRPr>
            </a:lvl1pPr>
            <a:lvl2pP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1800">
                <a:latin typeface="Segoe UI" panose="020B0502040204020203" pitchFamily="34" charset="0"/>
                <a:cs typeface="Segoe UI" panose="020B0502040204020203" pitchFamily="34" charset="0"/>
              </a:defRPr>
            </a:lvl4pPr>
            <a:lvl5pPr>
              <a:defRPr sz="18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86E3D28-75EF-4F10-8754-94A7CE25435F}"/>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A772E1AD-92C6-4775-A4BF-12FE5115541C}"/>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4" name="Slide Number Placeholder 5">
            <a:extLst>
              <a:ext uri="{FF2B5EF4-FFF2-40B4-BE49-F238E27FC236}">
                <a16:creationId xmlns:a16="http://schemas.microsoft.com/office/drawing/2014/main" id="{8B80F89B-79FD-41CA-AD8D-81ACC5CD82B3}"/>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104722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49C9D6-3601-4AD9-854A-9DA4B76B5A22}"/>
              </a:ext>
            </a:extLst>
          </p:cNvPr>
          <p:cNvCxnSpPr/>
          <p:nvPr/>
        </p:nvCxnSpPr>
        <p:spPr>
          <a:xfrm rot="5400000">
            <a:off x="3742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atin typeface="Montserrat SemiBold" pitchFamily="2" charset="0"/>
              </a:defRPr>
            </a:lvl1pPr>
          </a:lstStyle>
          <a:p>
            <a:r>
              <a:rPr lang="en-US" dirty="0"/>
              <a:t>Click to edit Master title style</a:t>
            </a:r>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Montserra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ontserrat SemiBold" pitchFamily="2"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D1EA666F-CC21-42B6-86D3-217C265CD187}"/>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1AD4BD32-0CAB-4168-BF7A-FEBC678B22DD}"/>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4" name="Slide Number Placeholder 5">
            <a:extLst>
              <a:ext uri="{FF2B5EF4-FFF2-40B4-BE49-F238E27FC236}">
                <a16:creationId xmlns:a16="http://schemas.microsoft.com/office/drawing/2014/main" id="{B114843E-4293-4E2E-BE5B-03DEAAF3FAC5}"/>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360668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ontserrat SemiBold" pitchFamily="2" charset="0"/>
              </a:defRPr>
            </a:lvl1pPr>
          </a:lstStyle>
          <a:p>
            <a:r>
              <a:rPr lang="en-US" dirty="0"/>
              <a:t>Click to edit Master title style</a:t>
            </a:r>
          </a:p>
        </p:txBody>
      </p:sp>
      <p:sp>
        <p:nvSpPr>
          <p:cNvPr id="7" name="Rectangle 6">
            <a:extLst>
              <a:ext uri="{FF2B5EF4-FFF2-40B4-BE49-F238E27FC236}">
                <a16:creationId xmlns:a16="http://schemas.microsoft.com/office/drawing/2014/main" id="{E0DF3A8E-F2A5-4A47-B745-01A4F2749453}"/>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ooter Placeholder 4">
            <a:extLst>
              <a:ext uri="{FF2B5EF4-FFF2-40B4-BE49-F238E27FC236}">
                <a16:creationId xmlns:a16="http://schemas.microsoft.com/office/drawing/2014/main" id="{C0C8F647-BD7A-4882-8539-4F883F085ED9}"/>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9" name="Slide Number Placeholder 5">
            <a:extLst>
              <a:ext uri="{FF2B5EF4-FFF2-40B4-BE49-F238E27FC236}">
                <a16:creationId xmlns:a16="http://schemas.microsoft.com/office/drawing/2014/main" id="{82AEA101-2D5A-423B-A8D0-CE8FD2D92CF3}"/>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2020257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C4EF3-6683-4DF8-87D0-228BEDBA5485}"/>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ooter Placeholder 4">
            <a:extLst>
              <a:ext uri="{FF2B5EF4-FFF2-40B4-BE49-F238E27FC236}">
                <a16:creationId xmlns:a16="http://schemas.microsoft.com/office/drawing/2014/main" id="{2007DB85-D7FA-4BFA-BC7A-98681BB4AE2E}"/>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8" name="Slide Number Placeholder 5">
            <a:extLst>
              <a:ext uri="{FF2B5EF4-FFF2-40B4-BE49-F238E27FC236}">
                <a16:creationId xmlns:a16="http://schemas.microsoft.com/office/drawing/2014/main" id="{459D72F6-DA33-4FDD-89E6-88EF3DE5E76A}"/>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303253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6CE206E-3803-4EF3-9D4D-77203FE8F2EB}"/>
              </a:ext>
            </a:extLst>
          </p:cNvPr>
          <p:cNvCxnSpPr/>
          <p:nvPr/>
        </p:nvCxnSpPr>
        <p:spPr>
          <a:xfrm rot="5400000">
            <a:off x="912019" y="3580607"/>
            <a:ext cx="5578475"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atin typeface="Montserrat SemiBold" pitchFamily="2" charset="0"/>
              </a:defRPr>
            </a:lvl1pPr>
          </a:lstStyle>
          <a:p>
            <a:r>
              <a:rPr lang="en-US" dirty="0"/>
              <a:t>Click to edit Master title style</a:t>
            </a:r>
          </a:p>
        </p:txBody>
      </p:sp>
      <p:sp>
        <p:nvSpPr>
          <p:cNvPr id="3" name="Content Placeholder 2"/>
          <p:cNvSpPr>
            <a:spLocks noGrp="1"/>
          </p:cNvSpPr>
          <p:nvPr>
            <p:ph idx="1"/>
          </p:nvPr>
        </p:nvSpPr>
        <p:spPr>
          <a:xfrm>
            <a:off x="3962400" y="792080"/>
            <a:ext cx="7620000" cy="5577840"/>
          </a:xfrm>
        </p:spPr>
        <p:txBody>
          <a:bodyPr/>
          <a:lstStyle>
            <a:lvl1pPr>
              <a:defRPr sz="3200">
                <a:latin typeface="Segoe UI" panose="020B0502040204020203" pitchFamily="34" charset="0"/>
                <a:cs typeface="Segoe UI" panose="020B0502040204020203" pitchFamily="34" charset="0"/>
              </a:defRPr>
            </a:lvl1pPr>
            <a:lvl2pPr>
              <a:defRPr sz="2800">
                <a:latin typeface="Segoe UI" panose="020B0502040204020203" pitchFamily="34" charset="0"/>
                <a:cs typeface="Segoe UI" panose="020B0502040204020203" pitchFamily="34" charset="0"/>
              </a:defRPr>
            </a:lvl2pPr>
            <a:lvl3pPr>
              <a:defRPr sz="24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130555"/>
            <a:ext cx="2852928" cy="4243615"/>
          </a:xfrm>
        </p:spPr>
        <p:txBody>
          <a:bodyPr/>
          <a:lstStyle>
            <a:lvl1pPr marL="0" indent="0">
              <a:buNone/>
              <a:defRPr sz="1400">
                <a:latin typeface="Segoe UI" panose="020B0502040204020203" pitchFamily="34" charset="0"/>
                <a:cs typeface="Segoe UI" panose="020B050204020402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Rectangle 9">
            <a:extLst>
              <a:ext uri="{FF2B5EF4-FFF2-40B4-BE49-F238E27FC236}">
                <a16:creationId xmlns:a16="http://schemas.microsoft.com/office/drawing/2014/main" id="{9BBBAC89-F8E3-40A4-8F9A-0DEEF1D19147}"/>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ooter Placeholder 4">
            <a:extLst>
              <a:ext uri="{FF2B5EF4-FFF2-40B4-BE49-F238E27FC236}">
                <a16:creationId xmlns:a16="http://schemas.microsoft.com/office/drawing/2014/main" id="{B2894079-D5C0-4E89-8E1E-9199BF2BC284}"/>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2" name="Slide Number Placeholder 5">
            <a:extLst>
              <a:ext uri="{FF2B5EF4-FFF2-40B4-BE49-F238E27FC236}">
                <a16:creationId xmlns:a16="http://schemas.microsoft.com/office/drawing/2014/main" id="{6CD898DA-E701-4E02-9D12-53AC99B11588}"/>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260308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4995" y="1600200"/>
            <a:ext cx="10967405" cy="23241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995" y="4076700"/>
            <a:ext cx="10967405" cy="23241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B5C4DE7-57C2-4367-8F09-B0A7C7BB98D0}"/>
              </a:ext>
            </a:extLst>
          </p:cNvPr>
          <p:cNvSpPr>
            <a:spLocks noGrp="1"/>
          </p:cNvSpPr>
          <p:nvPr>
            <p:ph type="title"/>
          </p:nvPr>
        </p:nvSpPr>
        <p:spPr>
          <a:xfrm>
            <a:off x="609600" y="533400"/>
            <a:ext cx="10972800" cy="990600"/>
          </a:xfrm>
        </p:spPr>
        <p:txBody>
          <a:bodyPr/>
          <a:lstStyle>
            <a:lvl1pPr>
              <a:defRPr>
                <a:latin typeface="Montserrat SemiBold" pitchFamily="2" charset="0"/>
              </a:defRPr>
            </a:lvl1pPr>
          </a:lstStyle>
          <a:p>
            <a:r>
              <a:rPr lang="en-US" dirty="0"/>
              <a:t>Click to edit Master title style</a:t>
            </a:r>
          </a:p>
        </p:txBody>
      </p:sp>
      <p:sp>
        <p:nvSpPr>
          <p:cNvPr id="8" name="Rectangle 7">
            <a:extLst>
              <a:ext uri="{FF2B5EF4-FFF2-40B4-BE49-F238E27FC236}">
                <a16:creationId xmlns:a16="http://schemas.microsoft.com/office/drawing/2014/main" id="{1346E5DF-C99F-4242-9204-37F6AB989275}"/>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ooter Placeholder 4">
            <a:extLst>
              <a:ext uri="{FF2B5EF4-FFF2-40B4-BE49-F238E27FC236}">
                <a16:creationId xmlns:a16="http://schemas.microsoft.com/office/drawing/2014/main" id="{ECB9EA46-5176-406E-9D6A-31CC9CAF0001}"/>
              </a:ext>
            </a:extLst>
          </p:cNvPr>
          <p:cNvSpPr>
            <a:spLocks noGrp="1"/>
          </p:cNvSpPr>
          <p:nvPr>
            <p:ph type="ftr" sz="quarter" idx="11"/>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0" name="Slide Number Placeholder 5">
            <a:extLst>
              <a:ext uri="{FF2B5EF4-FFF2-40B4-BE49-F238E27FC236}">
                <a16:creationId xmlns:a16="http://schemas.microsoft.com/office/drawing/2014/main" id="{55FBE8E5-2C86-4C4F-8A0B-BB69910A6EA2}"/>
              </a:ext>
            </a:extLst>
          </p:cNvPr>
          <p:cNvSpPr>
            <a:spLocks noGrp="1"/>
          </p:cNvSpPr>
          <p:nvPr>
            <p:ph type="sldNum" sz="quarter" idx="12"/>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343949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2DDE9-7104-4E3C-99C3-7B892C28920B}"/>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1028" name="Text Placeholder 2">
            <a:extLst>
              <a:ext uri="{FF2B5EF4-FFF2-40B4-BE49-F238E27FC236}">
                <a16:creationId xmlns:a16="http://schemas.microsoft.com/office/drawing/2014/main" id="{C3B7538B-6372-4EA8-B824-F05F29C7CFA9}"/>
              </a:ext>
            </a:extLst>
          </p:cNvPr>
          <p:cNvSpPr>
            <a:spLocks noGrp="1" noChangeArrowheads="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Rectangle 9">
            <a:extLst>
              <a:ext uri="{FF2B5EF4-FFF2-40B4-BE49-F238E27FC236}">
                <a16:creationId xmlns:a16="http://schemas.microsoft.com/office/drawing/2014/main" id="{753B3067-83B5-40F5-9828-8AEE1BFD951F}"/>
              </a:ext>
            </a:extLst>
          </p:cNvPr>
          <p:cNvSpPr/>
          <p:nvPr userDrawn="1"/>
        </p:nvSpPr>
        <p:spPr>
          <a:xfrm>
            <a:off x="0" y="0"/>
            <a:ext cx="12192000" cy="365125"/>
          </a:xfrm>
          <a:prstGeom prst="rect">
            <a:avLst/>
          </a:prstGeom>
          <a:solidFill>
            <a:srgbClr val="388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ooter Placeholder 4">
            <a:extLst>
              <a:ext uri="{FF2B5EF4-FFF2-40B4-BE49-F238E27FC236}">
                <a16:creationId xmlns:a16="http://schemas.microsoft.com/office/drawing/2014/main" id="{5BADED85-BC96-49E5-B4C4-7E301B3E96FA}"/>
              </a:ext>
            </a:extLst>
          </p:cNvPr>
          <p:cNvSpPr>
            <a:spLocks noGrp="1"/>
          </p:cNvSpPr>
          <p:nvPr>
            <p:ph type="ftr" sz="quarter" idx="3"/>
          </p:nvPr>
        </p:nvSpPr>
        <p:spPr>
          <a:xfrm>
            <a:off x="609600" y="19050"/>
            <a:ext cx="9448800" cy="328613"/>
          </a:xfrm>
          <a:prstGeom prst="rect">
            <a:avLst/>
          </a:prstGeom>
        </p:spPr>
        <p:txBody>
          <a:bodyPr/>
          <a:lstStyle>
            <a:lvl1pPr algn="l">
              <a:defRPr sz="1400">
                <a:solidFill>
                  <a:schemeClr val="bg1"/>
                </a:solidFill>
                <a:latin typeface="Segoe UI" panose="020B0502040204020203" pitchFamily="34" charset="0"/>
                <a:cs typeface="Segoe UI" panose="020B0502040204020203" pitchFamily="34" charset="0"/>
              </a:defRPr>
            </a:lvl1pPr>
          </a:lstStyle>
          <a:p>
            <a:pPr>
              <a:defRPr/>
            </a:pPr>
            <a:r>
              <a:rPr lang="en-US"/>
              <a:t>MA Office of Technical Assistance</a:t>
            </a:r>
          </a:p>
        </p:txBody>
      </p:sp>
      <p:sp>
        <p:nvSpPr>
          <p:cNvPr id="12" name="Slide Number Placeholder 5">
            <a:extLst>
              <a:ext uri="{FF2B5EF4-FFF2-40B4-BE49-F238E27FC236}">
                <a16:creationId xmlns:a16="http://schemas.microsoft.com/office/drawing/2014/main" id="{37EEA0EC-ECB0-4B6D-8982-F169EEB4E358}"/>
              </a:ext>
            </a:extLst>
          </p:cNvPr>
          <p:cNvSpPr>
            <a:spLocks noGrp="1"/>
          </p:cNvSpPr>
          <p:nvPr>
            <p:ph type="sldNum" sz="quarter" idx="4"/>
          </p:nvPr>
        </p:nvSpPr>
        <p:spPr>
          <a:xfrm>
            <a:off x="10160000" y="19050"/>
            <a:ext cx="1422400" cy="328613"/>
          </a:xfrm>
          <a:prstGeom prst="rect">
            <a:avLst/>
          </a:prstGeom>
        </p:spPr>
        <p:txBody>
          <a:bodyPr/>
          <a:lstStyle>
            <a:lvl1pPr>
              <a:defRPr sz="1400">
                <a:solidFill>
                  <a:schemeClr val="bg1"/>
                </a:solidFill>
                <a:latin typeface="Segoe UI" panose="020B0502040204020203" pitchFamily="34" charset="0"/>
                <a:cs typeface="Segoe UI" panose="020B0502040204020203" pitchFamily="34" charset="0"/>
              </a:defRPr>
            </a:lvl1pPr>
          </a:lstStyle>
          <a:p>
            <a:pPr>
              <a:defRPr/>
            </a:pPr>
            <a:fld id="{73669647-2C53-4535-822D-8A80755D13EB}" type="slidenum">
              <a:rPr lang="en-US" altLang="en-US" smtClean="0"/>
              <a:pPr>
                <a:defRPr/>
              </a:pPr>
              <a:t>‹#›</a:t>
            </a:fld>
            <a:endParaRPr lang="en-US" altLang="en-US"/>
          </a:p>
        </p:txBody>
      </p:sp>
    </p:spTree>
    <p:extLst>
      <p:ext uri="{BB962C8B-B14F-4D97-AF65-F5344CB8AC3E}">
        <p14:creationId xmlns:p14="http://schemas.microsoft.com/office/powerpoint/2010/main" val="3883500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0" fontAlgn="base" hangingPunct="0">
        <a:spcBef>
          <a:spcPct val="0"/>
        </a:spcBef>
        <a:spcAft>
          <a:spcPct val="0"/>
        </a:spcAft>
        <a:defRPr sz="4000" b="1" kern="1200" spc="-100">
          <a:solidFill>
            <a:srgbClr val="14558F"/>
          </a:solidFill>
          <a:latin typeface="Montserrat SemiBold" pitchFamily="2" charset="0"/>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marL="457200" algn="l" rtl="0" fontAlgn="base">
        <a:spcBef>
          <a:spcPct val="0"/>
        </a:spcBef>
        <a:spcAft>
          <a:spcPct val="0"/>
        </a:spcAft>
        <a:defRPr sz="4000">
          <a:solidFill>
            <a:schemeClr val="tx2"/>
          </a:solidFill>
          <a:latin typeface="Arial" panose="020B0604020202020204" pitchFamily="34" charset="0"/>
        </a:defRPr>
      </a:lvl6pPr>
      <a:lvl7pPr marL="914400" algn="l" rtl="0" fontAlgn="base">
        <a:spcBef>
          <a:spcPct val="0"/>
        </a:spcBef>
        <a:spcAft>
          <a:spcPct val="0"/>
        </a:spcAft>
        <a:defRPr sz="4000">
          <a:solidFill>
            <a:schemeClr val="tx2"/>
          </a:solidFill>
          <a:latin typeface="Arial" panose="020B0604020202020204" pitchFamily="34" charset="0"/>
        </a:defRPr>
      </a:lvl7pPr>
      <a:lvl8pPr marL="1371600" algn="l" rtl="0" fontAlgn="base">
        <a:spcBef>
          <a:spcPct val="0"/>
        </a:spcBef>
        <a:spcAft>
          <a:spcPct val="0"/>
        </a:spcAft>
        <a:defRPr sz="4000">
          <a:solidFill>
            <a:schemeClr val="tx2"/>
          </a:solidFill>
          <a:latin typeface="Arial" panose="020B0604020202020204" pitchFamily="34" charset="0"/>
        </a:defRPr>
      </a:lvl8pPr>
      <a:lvl9pPr marL="1828800" algn="l" rtl="0" fontAlgn="base">
        <a:spcBef>
          <a:spcPct val="0"/>
        </a:spcBef>
        <a:spcAft>
          <a:spcPct val="0"/>
        </a:spcAft>
        <a:defRPr sz="4000">
          <a:solidFill>
            <a:schemeClr val="tx2"/>
          </a:solidFill>
          <a:latin typeface="Arial" panose="020B0604020202020204" pitchFamily="34" charset="0"/>
        </a:defRPr>
      </a:lvl9pPr>
    </p:titleStyle>
    <p:bodyStyle>
      <a:lvl1pPr marL="182563" indent="-182563" algn="l" rtl="0" eaLnBrk="0" fontAlgn="base" hangingPunct="0">
        <a:spcBef>
          <a:spcPct val="20000"/>
        </a:spcBef>
        <a:spcAft>
          <a:spcPct val="0"/>
        </a:spcAft>
        <a:buClrTx/>
        <a:buSzPct val="85000"/>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457200" indent="-182563" algn="l" rtl="0" eaLnBrk="0" fontAlgn="base" hangingPunct="0">
        <a:spcBef>
          <a:spcPct val="20000"/>
        </a:spcBef>
        <a:spcAft>
          <a:spcPct val="0"/>
        </a:spcAft>
        <a:buClrTx/>
        <a:buSzPct val="85000"/>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730250" indent="-182563" algn="l" rtl="0" eaLnBrk="0" fontAlgn="base" hangingPunct="0">
        <a:spcBef>
          <a:spcPct val="20000"/>
        </a:spcBef>
        <a:spcAft>
          <a:spcPct val="0"/>
        </a:spcAft>
        <a:buClrTx/>
        <a:buSzPct val="90000"/>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3pPr>
      <a:lvl4pPr marL="1004888" indent="-182563" algn="l" rtl="0" eaLnBrk="0" fontAlgn="base" hangingPunct="0">
        <a:spcBef>
          <a:spcPct val="20000"/>
        </a:spcBef>
        <a:spcAft>
          <a:spcPct val="0"/>
        </a:spcAft>
        <a:buClrTx/>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1187450" indent="-136525" algn="l" rtl="0" eaLnBrk="0" fontAlgn="base" hangingPunct="0">
        <a:spcBef>
          <a:spcPct val="20000"/>
        </a:spcBef>
        <a:spcAft>
          <a:spcPct val="0"/>
        </a:spcAft>
        <a:buClrTx/>
        <a:buSzPct val="100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asssave.com/en/business/solutions-by-sector/manufacturi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masssave.com/en/business/rebates-offers-services/energy-assessments-technical-assistance" TargetMode="External"/><Relationship Id="rId4" Type="http://schemas.openxmlformats.org/officeDocument/2006/relationships/hyperlink" Target="https://www.masssave.com/en/busines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masssave.com/en/business/rebates-offers-services/energy-assessments-technical-assistance/small-business-assessments" TargetMode="External"/><Relationship Id="rId3" Type="http://schemas.openxmlformats.org/officeDocument/2006/relationships/hyperlink" Target="https://www.masssave.com/en/business/rebates-offers-services/lighting-and-controls/instant-lighting-incentives" TargetMode="External"/><Relationship Id="rId7" Type="http://schemas.openxmlformats.org/officeDocument/2006/relationships/hyperlink" Target="https://www.masssave.com/en/business/rebates-offers-services/existing-building-and-monitor-based-commissioning" TargetMode="External"/><Relationship Id="rId2" Type="http://schemas.openxmlformats.org/officeDocument/2006/relationships/hyperlink" Target="https://www.masssave.com/en/trade-partners/mass-save-sponsor-directory" TargetMode="External"/><Relationship Id="rId1" Type="http://schemas.openxmlformats.org/officeDocument/2006/relationships/slideLayout" Target="../slideLayouts/slideLayout2.xml"/><Relationship Id="rId6" Type="http://schemas.openxmlformats.org/officeDocument/2006/relationships/hyperlink" Target="https://www.masssave.com/en/business/rebates-offers-services/custom-incentives-and-technical-support" TargetMode="External"/><Relationship Id="rId5" Type="http://schemas.openxmlformats.org/officeDocument/2006/relationships/hyperlink" Target="https://www.masssave.com/en/business/rebates-offers-services/heating-and-cooling" TargetMode="External"/><Relationship Id="rId10" Type="http://schemas.openxmlformats.org/officeDocument/2006/relationships/hyperlink" Target="https://www.maeep.org/" TargetMode="External"/><Relationship Id="rId4" Type="http://schemas.openxmlformats.org/officeDocument/2006/relationships/hyperlink" Target="https://www.masssave.com/en/business/rebates-offers-services/lighting-and-controls/upgrade-existing-lighting" TargetMode="External"/><Relationship Id="rId9" Type="http://schemas.openxmlformats.org/officeDocument/2006/relationships/hyperlink" Target="https://www.masssave.com/en/business/rebates-offers-services/commercial-heat-pump-consultatio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bit.ly/OtaNewsletter" TargetMode="External"/><Relationship Id="rId2" Type="http://schemas.openxmlformats.org/officeDocument/2006/relationships/hyperlink" Target="mailto:email@mass.gov"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27955"/>
            <a:ext cx="11407441" cy="1470025"/>
          </a:xfrm>
        </p:spPr>
        <p:txBody>
          <a:bodyPr/>
          <a:lstStyle/>
          <a:p>
            <a:r>
              <a:rPr lang="en-US" sz="4000" b="1" dirty="0">
                <a:latin typeface="Montserrat" pitchFamily="2" charset="0"/>
              </a:rPr>
              <a:t>Mass. Office of Technical Assistance </a:t>
            </a:r>
            <a:br>
              <a:rPr lang="en-US" sz="4000" b="1" dirty="0">
                <a:latin typeface="Montserrat" pitchFamily="2" charset="0"/>
              </a:rPr>
            </a:br>
            <a:r>
              <a:rPr lang="en-US" sz="4000" b="1" dirty="0">
                <a:latin typeface="Montserrat" pitchFamily="2" charset="0"/>
              </a:rPr>
              <a:t>Overview &amp; Energy Conservation Resources</a:t>
            </a:r>
          </a:p>
        </p:txBody>
      </p:sp>
      <p:sp>
        <p:nvSpPr>
          <p:cNvPr id="3" name="Subtitle 2"/>
          <p:cNvSpPr>
            <a:spLocks noGrp="1"/>
          </p:cNvSpPr>
          <p:nvPr>
            <p:ph type="subTitle" idx="1"/>
          </p:nvPr>
        </p:nvSpPr>
        <p:spPr>
          <a:xfrm>
            <a:off x="457200" y="3698189"/>
            <a:ext cx="8534400" cy="886338"/>
          </a:xfrm>
        </p:spPr>
        <p:txBody>
          <a:bodyPr/>
          <a:lstStyle/>
          <a:p>
            <a:r>
              <a:rPr lang="en-US" sz="2800" dirty="0">
                <a:solidFill>
                  <a:schemeClr val="tx1">
                    <a:lumMod val="50000"/>
                    <a:lumOff val="50000"/>
                  </a:schemeClr>
                </a:solidFill>
              </a:rPr>
              <a:t>John S. Raschko, Ph.D. </a:t>
            </a:r>
          </a:p>
          <a:p>
            <a:r>
              <a:rPr lang="en-US" i="1" dirty="0">
                <a:solidFill>
                  <a:schemeClr val="tx1">
                    <a:lumMod val="50000"/>
                    <a:lumOff val="50000"/>
                  </a:schemeClr>
                </a:solidFill>
              </a:rPr>
              <a:t>Sr. Engineer, Massachusetts Office of Technical Assistance</a:t>
            </a:r>
          </a:p>
          <a:p>
            <a:endParaRPr lang="en-US" sz="2200" dirty="0">
              <a:solidFill>
                <a:schemeClr val="tx1">
                  <a:lumMod val="50000"/>
                  <a:lumOff val="50000"/>
                </a:schemeClr>
              </a:solidFill>
            </a:endParaRPr>
          </a:p>
          <a:p>
            <a:r>
              <a:rPr lang="en-US" sz="2800" dirty="0">
                <a:solidFill>
                  <a:schemeClr val="tx1">
                    <a:lumMod val="50000"/>
                    <a:lumOff val="50000"/>
                  </a:schemeClr>
                </a:solidFill>
              </a:rPr>
              <a:t>RC Planning - Energy Conservation Webinar</a:t>
            </a:r>
          </a:p>
          <a:p>
            <a:r>
              <a:rPr lang="en-US" dirty="0">
                <a:solidFill>
                  <a:schemeClr val="tx1">
                    <a:lumMod val="50000"/>
                    <a:lumOff val="50000"/>
                  </a:schemeClr>
                </a:solidFill>
              </a:rPr>
              <a:t>March 25, 2026</a:t>
            </a:r>
          </a:p>
        </p:txBody>
      </p:sp>
      <p:pic>
        <p:nvPicPr>
          <p:cNvPr id="4" name="Picture 3" descr="OTA logo">
            <a:extLst>
              <a:ext uri="{FF2B5EF4-FFF2-40B4-BE49-F238E27FC236}">
                <a16:creationId xmlns:a16="http://schemas.microsoft.com/office/drawing/2014/main" id="{D2D1933C-C793-81FD-2E5F-96C7FFDAE3DF}"/>
              </a:ext>
            </a:extLst>
          </p:cNvPr>
          <p:cNvPicPr>
            <a:picLocks noChangeAspect="1"/>
          </p:cNvPicPr>
          <p:nvPr/>
        </p:nvPicPr>
        <p:blipFill>
          <a:blip r:embed="rId3"/>
          <a:srcRect l="5422" t="6285" r="5814" b="4407"/>
          <a:stretch>
            <a:fillRect/>
          </a:stretch>
        </p:blipFill>
        <p:spPr>
          <a:xfrm>
            <a:off x="8312727" y="603404"/>
            <a:ext cx="3312943" cy="1400887"/>
          </a:xfrm>
          <a:prstGeom prst="rect">
            <a:avLst/>
          </a:prstGeom>
        </p:spPr>
      </p:pic>
    </p:spTree>
    <p:extLst>
      <p:ext uri="{BB962C8B-B14F-4D97-AF65-F5344CB8AC3E}">
        <p14:creationId xmlns:p14="http://schemas.microsoft.com/office/powerpoint/2010/main" val="415374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4E6113-4883-37DB-7804-17CCB40B027C}"/>
              </a:ext>
            </a:extLst>
          </p:cNvPr>
          <p:cNvSpPr>
            <a:spLocks noGrp="1"/>
          </p:cNvSpPr>
          <p:nvPr>
            <p:ph type="title"/>
          </p:nvPr>
        </p:nvSpPr>
        <p:spPr/>
        <p:txBody>
          <a:bodyPr/>
          <a:lstStyle/>
          <a:p>
            <a:r>
              <a:rPr lang="en-US" dirty="0"/>
              <a:t>TURA Program Implementation</a:t>
            </a:r>
          </a:p>
        </p:txBody>
      </p:sp>
      <p:sp>
        <p:nvSpPr>
          <p:cNvPr id="6" name="Content Placeholder 8">
            <a:extLst>
              <a:ext uri="{FF2B5EF4-FFF2-40B4-BE49-F238E27FC236}">
                <a16:creationId xmlns:a16="http://schemas.microsoft.com/office/drawing/2014/main" id="{F4E9EFA0-6C47-4141-8667-9EDA10D48CBD}"/>
              </a:ext>
            </a:extLst>
          </p:cNvPr>
          <p:cNvSpPr txBox="1">
            <a:spLocks/>
          </p:cNvSpPr>
          <p:nvPr/>
        </p:nvSpPr>
        <p:spPr>
          <a:xfrm>
            <a:off x="440514" y="1574800"/>
            <a:ext cx="6933051" cy="4733475"/>
          </a:xfrm>
          <a:prstGeom prst="rect">
            <a:avLst/>
          </a:prstGeom>
        </p:spPr>
        <p:txBody>
          <a:bodyPr>
            <a:noAutofit/>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Segoe UI" panose="020B0502040204020203" pitchFamily="34" charset="0"/>
                <a:ea typeface="+mn-ea"/>
                <a:cs typeface="Segoe UI" panose="020B0502040204020203" pitchFamily="34" charset="0"/>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125000"/>
              </a:lnSpc>
              <a:buNone/>
            </a:pPr>
            <a:r>
              <a:rPr lang="en-US" sz="2800" dirty="0"/>
              <a:t>The TURA Program is co-implemented by:</a:t>
            </a:r>
          </a:p>
          <a:p>
            <a:pPr lvl="1">
              <a:spcBef>
                <a:spcPts val="0"/>
              </a:spcBef>
              <a:buClrTx/>
            </a:pPr>
            <a:r>
              <a:rPr lang="en-US" sz="2400" dirty="0"/>
              <a:t>The Massachusetts Department</a:t>
            </a:r>
            <a:br>
              <a:rPr lang="en-US" sz="2400" dirty="0"/>
            </a:br>
            <a:r>
              <a:rPr lang="en-US" sz="2400" dirty="0"/>
              <a:t>of Environmental Protection</a:t>
            </a:r>
          </a:p>
          <a:p>
            <a:pPr lvl="1">
              <a:spcBef>
                <a:spcPts val="1800"/>
              </a:spcBef>
              <a:buClrTx/>
            </a:pPr>
            <a:r>
              <a:rPr lang="en-US" sz="2400" dirty="0"/>
              <a:t>The Massachusetts Office</a:t>
            </a:r>
            <a:br>
              <a:rPr lang="en-US" sz="2400" dirty="0"/>
            </a:br>
            <a:r>
              <a:rPr lang="en-US" sz="2400" dirty="0"/>
              <a:t>of Technical Assistance</a:t>
            </a:r>
          </a:p>
          <a:p>
            <a:pPr lvl="1">
              <a:spcBef>
                <a:spcPts val="1800"/>
              </a:spcBef>
              <a:buClrTx/>
            </a:pPr>
            <a:r>
              <a:rPr lang="en-US" sz="2400" dirty="0"/>
              <a:t>The Toxics Use Reduction Institute</a:t>
            </a:r>
            <a:br>
              <a:rPr lang="en-US" sz="2400" dirty="0"/>
            </a:br>
            <a:r>
              <a:rPr lang="en-US" sz="2400" dirty="0"/>
              <a:t>at UMass Lowell</a:t>
            </a:r>
          </a:p>
        </p:txBody>
      </p:sp>
      <p:sp>
        <p:nvSpPr>
          <p:cNvPr id="7" name="Rectangle 6">
            <a:extLst>
              <a:ext uri="{FF2B5EF4-FFF2-40B4-BE49-F238E27FC236}">
                <a16:creationId xmlns:a16="http://schemas.microsoft.com/office/drawing/2014/main" id="{4D239DA5-C933-4AFB-BBD7-93DF2D68AA2B}"/>
              </a:ext>
            </a:extLst>
          </p:cNvPr>
          <p:cNvSpPr/>
          <p:nvPr/>
        </p:nvSpPr>
        <p:spPr>
          <a:xfrm>
            <a:off x="609600" y="5283200"/>
            <a:ext cx="6665538" cy="1190175"/>
          </a:xfrm>
          <a:prstGeom prst="rect">
            <a:avLst/>
          </a:prstGeom>
          <a:solidFill>
            <a:srgbClr val="1455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TURA is a state law, not a federal law.</a:t>
            </a:r>
            <a:br>
              <a:rPr lang="en-US" sz="2800" dirty="0">
                <a:solidFill>
                  <a:schemeClr val="tx1"/>
                </a:solidFill>
                <a:latin typeface="Segoe UI" panose="020B0502040204020203" pitchFamily="34" charset="0"/>
                <a:cs typeface="Segoe UI" panose="020B0502040204020203" pitchFamily="34" charset="0"/>
              </a:rPr>
            </a:br>
            <a:r>
              <a:rPr lang="en-US" sz="2800" dirty="0">
                <a:solidFill>
                  <a:schemeClr val="tx1"/>
                </a:solidFill>
                <a:latin typeface="Segoe UI" panose="020B0502040204020203" pitchFamily="34" charset="0"/>
                <a:cs typeface="Segoe UI" panose="020B0502040204020203" pitchFamily="34" charset="0"/>
              </a:rPr>
              <a:t>OTA, DEP, and TURI are not part of EPA.</a:t>
            </a:r>
          </a:p>
        </p:txBody>
      </p:sp>
      <p:graphicFrame>
        <p:nvGraphicFramePr>
          <p:cNvPr id="5" name="Diagram 4" descr="Three interlocking circles symbolizing OTA, MassDEP, and TURI">
            <a:extLst>
              <a:ext uri="{FF2B5EF4-FFF2-40B4-BE49-F238E27FC236}">
                <a16:creationId xmlns:a16="http://schemas.microsoft.com/office/drawing/2014/main" id="{2A87FD99-189A-43B6-B0EA-7E6F1E480657}"/>
              </a:ext>
            </a:extLst>
          </p:cNvPr>
          <p:cNvGraphicFramePr/>
          <p:nvPr/>
        </p:nvGraphicFramePr>
        <p:xfrm>
          <a:off x="5622588" y="1202876"/>
          <a:ext cx="7295744" cy="5144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47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83885BE-4E63-4F0B-9F32-8DC66CB28E54}"/>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 Office of Technical Assistance</a:t>
            </a:r>
          </a:p>
        </p:txBody>
      </p:sp>
      <p:sp>
        <p:nvSpPr>
          <p:cNvPr id="4" name="Slide Number Placeholder 3">
            <a:extLst>
              <a:ext uri="{FF2B5EF4-FFF2-40B4-BE49-F238E27FC236}">
                <a16:creationId xmlns:a16="http://schemas.microsoft.com/office/drawing/2014/main" id="{016EFA97-6156-4353-9134-2897A8F288E5}"/>
              </a:ext>
            </a:extLst>
          </p:cNvPr>
          <p:cNvSpPr>
            <a:spLocks noGrp="1"/>
          </p:cNvSpPr>
          <p:nvPr>
            <p:ph type="sldNum" sz="quarter" idx="12"/>
          </p:nvPr>
        </p:nvSpPr>
        <p:spPr>
          <a:xfrm>
            <a:off x="10160000" y="19050"/>
            <a:ext cx="1422400" cy="3286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0FC761-F593-4572-89A0-AAB6954CD5FA}" type="slidenum">
              <a:rPr kumimoji="0" lang="en-US" altLang="en-US" sz="1400" b="0"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alt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FC1AFC08-9BF9-4183-8FD8-EB06D46AB86B}"/>
              </a:ext>
            </a:extLst>
          </p:cNvPr>
          <p:cNvSpPr>
            <a:spLocks noGrp="1"/>
          </p:cNvSpPr>
          <p:nvPr>
            <p:ph type="title"/>
          </p:nvPr>
        </p:nvSpPr>
        <p:spPr/>
        <p:txBody>
          <a:bodyPr/>
          <a:lstStyle/>
          <a:p>
            <a:r>
              <a:rPr lang="en-US" b="1" dirty="0"/>
              <a:t>Office of Technical Assistance (OTA)</a:t>
            </a:r>
          </a:p>
        </p:txBody>
      </p:sp>
      <p:sp>
        <p:nvSpPr>
          <p:cNvPr id="3" name="Content Placeholder 2">
            <a:extLst>
              <a:ext uri="{FF2B5EF4-FFF2-40B4-BE49-F238E27FC236}">
                <a16:creationId xmlns:a16="http://schemas.microsoft.com/office/drawing/2014/main" id="{07D95461-7253-45E8-8D42-4BA86FC28871}"/>
              </a:ext>
            </a:extLst>
          </p:cNvPr>
          <p:cNvSpPr>
            <a:spLocks noGrp="1"/>
          </p:cNvSpPr>
          <p:nvPr>
            <p:ph idx="1"/>
          </p:nvPr>
        </p:nvSpPr>
        <p:spPr>
          <a:xfrm>
            <a:off x="609600" y="1517516"/>
            <a:ext cx="10972800" cy="2976664"/>
          </a:xfrm>
        </p:spPr>
        <p:txBody>
          <a:bodyPr/>
          <a:lstStyle/>
          <a:p>
            <a:pPr marL="617220" lvl="1" indent="-342900" eaLnBrk="1" fontAlgn="auto" hangingPunct="1">
              <a:lnSpc>
                <a:spcPct val="125000"/>
              </a:lnSpc>
              <a:spcBef>
                <a:spcPts val="0"/>
              </a:spcBef>
              <a:spcAft>
                <a:spcPts val="800"/>
              </a:spcAft>
              <a:buClrTx/>
              <a:defRPr/>
            </a:pPr>
            <a:r>
              <a:rPr lang="en-US" sz="2800" b="1" dirty="0">
                <a:solidFill>
                  <a:schemeClr val="tx1">
                    <a:lumMod val="50000"/>
                  </a:schemeClr>
                </a:solidFill>
              </a:rPr>
              <a:t>Non-regulatory </a:t>
            </a:r>
            <a:r>
              <a:rPr lang="en-US" sz="2800" dirty="0">
                <a:solidFill>
                  <a:schemeClr val="tx1">
                    <a:lumMod val="50000"/>
                  </a:schemeClr>
                </a:solidFill>
              </a:rPr>
              <a:t>agency</a:t>
            </a:r>
            <a:endParaRPr lang="en-US" sz="2800" b="1" dirty="0">
              <a:solidFill>
                <a:schemeClr val="tx1">
                  <a:lumMod val="50000"/>
                </a:schemeClr>
              </a:solidFill>
            </a:endParaRPr>
          </a:p>
          <a:p>
            <a:pPr marL="617220" lvl="1" indent="-342900" eaLnBrk="1" fontAlgn="auto" hangingPunct="1">
              <a:lnSpc>
                <a:spcPct val="125000"/>
              </a:lnSpc>
              <a:spcBef>
                <a:spcPts val="0"/>
              </a:spcBef>
              <a:spcAft>
                <a:spcPts val="800"/>
              </a:spcAft>
              <a:buClrTx/>
              <a:defRPr/>
            </a:pPr>
            <a:r>
              <a:rPr lang="en-US" sz="2800" dirty="0">
                <a:latin typeface="Segoe UI" panose="020B0502040204020203" pitchFamily="34" charset="0"/>
                <a:cs typeface="Segoe UI" panose="020B0502040204020203" pitchFamily="34" charset="0"/>
              </a:rPr>
              <a:t>Provides </a:t>
            </a:r>
            <a:r>
              <a:rPr lang="en-US" sz="2800" b="1" dirty="0">
                <a:latin typeface="Segoe UI" panose="020B0502040204020203" pitchFamily="34" charset="0"/>
                <a:cs typeface="Segoe UI" panose="020B0502040204020203" pitchFamily="34" charset="0"/>
              </a:rPr>
              <a:t>free, confidential </a:t>
            </a:r>
            <a:r>
              <a:rPr lang="en-US" sz="2800" dirty="0">
                <a:latin typeface="Segoe UI" panose="020B0502040204020203" pitchFamily="34" charset="0"/>
                <a:cs typeface="Segoe UI" panose="020B0502040204020203" pitchFamily="34" charset="0"/>
              </a:rPr>
              <a:t>technical and compliance assistance to MA businesses that use toxic substances</a:t>
            </a:r>
          </a:p>
          <a:p>
            <a:pPr marL="617220" lvl="1" indent="-342900" eaLnBrk="1" fontAlgn="auto" hangingPunct="1">
              <a:lnSpc>
                <a:spcPct val="125000"/>
              </a:lnSpc>
              <a:spcBef>
                <a:spcPts val="0"/>
              </a:spcBef>
              <a:spcAft>
                <a:spcPts val="800"/>
              </a:spcAft>
              <a:buClrTx/>
              <a:defRPr/>
            </a:pPr>
            <a:r>
              <a:rPr lang="en-US" sz="2800" dirty="0">
                <a:solidFill>
                  <a:schemeClr val="tx1">
                    <a:lumMod val="50000"/>
                  </a:schemeClr>
                </a:solidFill>
              </a:rPr>
              <a:t>Gives </a:t>
            </a:r>
            <a:r>
              <a:rPr lang="en-US" sz="2800" b="1" dirty="0">
                <a:solidFill>
                  <a:schemeClr val="tx1">
                    <a:lumMod val="50000"/>
                  </a:schemeClr>
                </a:solidFill>
              </a:rPr>
              <a:t>concrete recommendations</a:t>
            </a:r>
            <a:r>
              <a:rPr lang="en-US" sz="2800" dirty="0">
                <a:solidFill>
                  <a:schemeClr val="tx1">
                    <a:lumMod val="50000"/>
                  </a:schemeClr>
                </a:solidFill>
              </a:rPr>
              <a:t> for toxics reduction and resource conservation</a:t>
            </a:r>
            <a:endParaRPr lang="en-US" sz="2800" dirty="0"/>
          </a:p>
        </p:txBody>
      </p:sp>
      <p:sp>
        <p:nvSpPr>
          <p:cNvPr id="5" name="Rectangle 4">
            <a:extLst>
              <a:ext uri="{FF2B5EF4-FFF2-40B4-BE49-F238E27FC236}">
                <a16:creationId xmlns:a16="http://schemas.microsoft.com/office/drawing/2014/main" id="{6871382B-1B39-4E3C-AF22-1F6191D88D44}"/>
              </a:ext>
            </a:extLst>
          </p:cNvPr>
          <p:cNvSpPr/>
          <p:nvPr/>
        </p:nvSpPr>
        <p:spPr>
          <a:xfrm>
            <a:off x="881974" y="4733671"/>
            <a:ext cx="10700426" cy="1471371"/>
          </a:xfrm>
          <a:prstGeom prst="rect">
            <a:avLst/>
          </a:prstGeom>
          <a:solidFill>
            <a:srgbClr val="D0D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marR="0" lvl="1" indent="0" algn="ctr"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OTA has conducted 3,500 site visits at 1,500 facilities,</a:t>
            </a:r>
            <a:b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reducing </a:t>
            </a:r>
            <a:r>
              <a:rPr kumimoji="0" lang="en-US" sz="2800" b="1"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millions of pounds </a:t>
            </a:r>
            <a: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of toxic chemicals</a:t>
            </a:r>
            <a:b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and </a:t>
            </a:r>
            <a:r>
              <a:rPr kumimoji="0" lang="en-US" sz="2800" b="1"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millions of dollars</a:t>
            </a:r>
            <a:r>
              <a:rPr kumimoji="0" lang="en-US" sz="2800" b="0" i="0" u="none" strike="noStrike" kern="1200" cap="none" spc="0" normalizeH="0" baseline="0" noProof="0">
                <a:ln>
                  <a:noFill/>
                </a:ln>
                <a:solidFill>
                  <a:srgbClr val="292934"/>
                </a:solidFill>
                <a:effectLst/>
                <a:uLnTx/>
                <a:uFillTx/>
                <a:latin typeface="Segoe UI" panose="020B0502040204020203" pitchFamily="34" charset="0"/>
                <a:ea typeface="+mn-ea"/>
                <a:cs typeface="Segoe UI" panose="020B0502040204020203" pitchFamily="34" charset="0"/>
              </a:rPr>
              <a:t> in operating costs.</a:t>
            </a:r>
          </a:p>
        </p:txBody>
      </p:sp>
    </p:spTree>
    <p:extLst>
      <p:ext uri="{BB962C8B-B14F-4D97-AF65-F5344CB8AC3E}">
        <p14:creationId xmlns:p14="http://schemas.microsoft.com/office/powerpoint/2010/main" val="191591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44138E-11B9-4270-A822-CCA7126BE973}"/>
              </a:ext>
            </a:extLst>
          </p:cNvPr>
          <p:cNvSpPr>
            <a:spLocks noGrp="1"/>
          </p:cNvSpPr>
          <p:nvPr>
            <p:ph type="sldNum" sz="quarter" idx="12"/>
          </p:nvPr>
        </p:nvSpPr>
        <p:spPr>
          <a:xfrm>
            <a:off x="10160000" y="19050"/>
            <a:ext cx="1422400" cy="3286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0FC761-F593-4572-89A0-AAB6954CD5FA}" type="slidenum">
              <a:rPr kumimoji="0" lang="en-US" altLang="en-US" sz="1400" b="0"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alt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9044D85A-4D88-40BA-BFAC-EF9BCCF3039C}"/>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92" r="10638"/>
          <a:stretch>
            <a:fillRect/>
          </a:stretch>
        </p:blipFill>
        <p:spPr bwMode="auto">
          <a:xfrm>
            <a:off x="3024965" y="361950"/>
            <a:ext cx="9167035" cy="6496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76C6A9-02DD-4B5D-AE2A-5ECDB9FE6F09}"/>
              </a:ext>
              <a:ext uri="{C183D7F6-B498-43B3-948B-1728B52AA6E4}">
                <adec:decorative xmlns:adec="http://schemas.microsoft.com/office/drawing/2017/decorative" val="1"/>
              </a:ext>
            </a:extLst>
          </p:cNvPr>
          <p:cNvSpPr/>
          <p:nvPr/>
        </p:nvSpPr>
        <p:spPr>
          <a:xfrm>
            <a:off x="0" y="361950"/>
            <a:ext cx="9588500" cy="6496050"/>
          </a:xfrm>
          <a:prstGeom prst="rect">
            <a:avLst/>
          </a:prstGeom>
          <a:gradFill flip="none" rotWithShape="1">
            <a:gsLst>
              <a:gs pos="0">
                <a:schemeClr val="accent1">
                  <a:lumMod val="0"/>
                  <a:lumOff val="100000"/>
                </a:schemeClr>
              </a:gs>
              <a:gs pos="74000">
                <a:srgbClr val="FFFFFF">
                  <a:alpha val="70000"/>
                </a:srgbClr>
              </a:gs>
              <a:gs pos="66000">
                <a:schemeClr val="accent1">
                  <a:lumMod val="0"/>
                  <a:lumOff val="100000"/>
                </a:schemeClr>
              </a:gs>
              <a:gs pos="9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46AA2166-7181-4334-87E7-389D8BF15036}"/>
              </a:ext>
            </a:extLst>
          </p:cNvPr>
          <p:cNvSpPr>
            <a:spLocks noGrp="1"/>
          </p:cNvSpPr>
          <p:nvPr>
            <p:ph type="title"/>
          </p:nvPr>
        </p:nvSpPr>
        <p:spPr/>
        <p:txBody>
          <a:bodyPr/>
          <a:lstStyle/>
          <a:p>
            <a:r>
              <a:rPr lang="en-US" b="1" dirty="0">
                <a:solidFill>
                  <a:srgbClr val="213F92"/>
                </a:solidFill>
              </a:rPr>
              <a:t>OTA Technical Assistance</a:t>
            </a:r>
            <a:endParaRPr lang="en-US" b="1" dirty="0"/>
          </a:p>
        </p:txBody>
      </p:sp>
      <p:sp>
        <p:nvSpPr>
          <p:cNvPr id="3" name="Content Placeholder 2">
            <a:extLst>
              <a:ext uri="{FF2B5EF4-FFF2-40B4-BE49-F238E27FC236}">
                <a16:creationId xmlns:a16="http://schemas.microsoft.com/office/drawing/2014/main" id="{FE9DBE71-0BF7-4AF9-A76B-E553A1D91F47}"/>
              </a:ext>
            </a:extLst>
          </p:cNvPr>
          <p:cNvSpPr>
            <a:spLocks noGrp="1"/>
          </p:cNvSpPr>
          <p:nvPr>
            <p:ph idx="1"/>
          </p:nvPr>
        </p:nvSpPr>
        <p:spPr>
          <a:xfrm>
            <a:off x="609600" y="1600200"/>
            <a:ext cx="5829300" cy="4876800"/>
          </a:xfrm>
        </p:spPr>
        <p:txBody>
          <a:bodyPr/>
          <a:lstStyle/>
          <a:p>
            <a:pPr marL="457200" indent="-457200">
              <a:lnSpc>
                <a:spcPct val="125000"/>
              </a:lnSpc>
            </a:pPr>
            <a:r>
              <a:rPr lang="en-US" sz="2800" dirty="0">
                <a:latin typeface="Segoe UI" panose="020B0502040204020203" pitchFamily="34" charset="0"/>
                <a:cs typeface="Segoe UI" panose="020B0502040204020203" pitchFamily="34" charset="0"/>
              </a:rPr>
              <a:t>OTA can assist facilities with:</a:t>
            </a:r>
          </a:p>
          <a:p>
            <a:pPr marL="1257300" lvl="1" indent="-457200">
              <a:lnSpc>
                <a:spcPct val="125000"/>
              </a:lnSpc>
            </a:pPr>
            <a:r>
              <a:rPr lang="en-US" sz="2400" dirty="0">
                <a:latin typeface="Segoe UI" panose="020B0502040204020203" pitchFamily="34" charset="0"/>
                <a:cs typeface="Segoe UI" panose="020B0502040204020203" pitchFamily="34" charset="0"/>
              </a:rPr>
              <a:t>Toxics use reduction</a:t>
            </a:r>
          </a:p>
          <a:p>
            <a:pPr marL="1257300" lvl="1" indent="-457200">
              <a:lnSpc>
                <a:spcPct val="125000"/>
              </a:lnSpc>
            </a:pPr>
            <a:r>
              <a:rPr lang="en-US" sz="2400" dirty="0">
                <a:latin typeface="Segoe UI" panose="020B0502040204020203" pitchFamily="34" charset="0"/>
                <a:cs typeface="Segoe UI" panose="020B0502040204020203" pitchFamily="34" charset="0"/>
              </a:rPr>
              <a:t>Environmental compliance</a:t>
            </a:r>
          </a:p>
          <a:p>
            <a:pPr marL="1257300" lvl="1" indent="-457200">
              <a:lnSpc>
                <a:spcPct val="125000"/>
              </a:lnSpc>
            </a:pPr>
            <a:r>
              <a:rPr lang="en-US" sz="2400" dirty="0">
                <a:latin typeface="Segoe UI" panose="020B0502040204020203" pitchFamily="34" charset="0"/>
                <a:cs typeface="Segoe UI" panose="020B0502040204020203" pitchFamily="34" charset="0"/>
              </a:rPr>
              <a:t>Energy efficiency</a:t>
            </a:r>
          </a:p>
          <a:p>
            <a:pPr marL="1257300" lvl="1" indent="-457200">
              <a:lnSpc>
                <a:spcPct val="125000"/>
              </a:lnSpc>
            </a:pPr>
            <a:r>
              <a:rPr lang="en-US" sz="2400" dirty="0">
                <a:latin typeface="Segoe UI" panose="020B0502040204020203" pitchFamily="34" charset="0"/>
                <a:cs typeface="Segoe UI" panose="020B0502040204020203" pitchFamily="34" charset="0"/>
              </a:rPr>
              <a:t>Resource conservation</a:t>
            </a:r>
          </a:p>
          <a:p>
            <a:pPr marL="457200" indent="-457200">
              <a:spcBef>
                <a:spcPts val="600"/>
              </a:spcBef>
            </a:pPr>
            <a:r>
              <a:rPr lang="en-US" sz="2800" dirty="0"/>
              <a:t>Both onsite and remote</a:t>
            </a:r>
            <a:br>
              <a:rPr lang="en-US" sz="2800" dirty="0"/>
            </a:br>
            <a:r>
              <a:rPr lang="en-US" sz="2800" dirty="0"/>
              <a:t>assistance are available</a:t>
            </a:r>
          </a:p>
          <a:p>
            <a:pPr marL="457200" indent="-457200">
              <a:spcBef>
                <a:spcPts val="1000"/>
              </a:spcBef>
            </a:pPr>
            <a:r>
              <a:rPr lang="en-US" sz="2800" dirty="0">
                <a:solidFill>
                  <a:srgbClr val="292934"/>
                </a:solidFill>
                <a:effectLst>
                  <a:glow rad="152400">
                    <a:schemeClr val="bg1">
                      <a:alpha val="80000"/>
                    </a:schemeClr>
                  </a:glow>
                </a:effectLst>
              </a:rPr>
              <a:t>After a site visit, OTA delivers tailored recommendations</a:t>
            </a:r>
          </a:p>
        </p:txBody>
      </p:sp>
      <p:sp>
        <p:nvSpPr>
          <p:cNvPr id="5" name="Footer Placeholder 4">
            <a:extLst>
              <a:ext uri="{FF2B5EF4-FFF2-40B4-BE49-F238E27FC236}">
                <a16:creationId xmlns:a16="http://schemas.microsoft.com/office/drawing/2014/main" id="{24A6359D-170A-4EB2-8011-AF7860EB8E88}"/>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MA Office of Technical Assistance</a:t>
            </a:r>
          </a:p>
        </p:txBody>
      </p:sp>
    </p:spTree>
    <p:extLst>
      <p:ext uri="{BB962C8B-B14F-4D97-AF65-F5344CB8AC3E}">
        <p14:creationId xmlns:p14="http://schemas.microsoft.com/office/powerpoint/2010/main" val="16498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B3C8DF-3F39-4EFC-B6B2-FB0371F69422}"/>
              </a:ext>
            </a:extLst>
          </p:cNvPr>
          <p:cNvSpPr>
            <a:spLocks noGrp="1"/>
          </p:cNvSpPr>
          <p:nvPr>
            <p:ph type="sldNum" sz="quarter" idx="12"/>
          </p:nvPr>
        </p:nvSpPr>
        <p:spPr>
          <a:xfrm>
            <a:off x="10160000" y="19050"/>
            <a:ext cx="1422400" cy="3286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0FC761-F593-4572-89A0-AAB6954CD5FA}" type="slidenum">
              <a:rPr kumimoji="0" lang="en-US" altLang="en-US" sz="1400" b="0"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alt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58311939-FC85-4D13-90C0-FD8FBA4D3916}"/>
              </a:ext>
            </a:extLst>
          </p:cNvPr>
          <p:cNvSpPr>
            <a:spLocks noGrp="1"/>
          </p:cNvSpPr>
          <p:nvPr>
            <p:ph type="title"/>
          </p:nvPr>
        </p:nvSpPr>
        <p:spPr/>
        <p:txBody>
          <a:bodyPr/>
          <a:lstStyle/>
          <a:p>
            <a:r>
              <a:rPr lang="en-US" b="1" dirty="0"/>
              <a:t>OTA Staff</a:t>
            </a:r>
          </a:p>
        </p:txBody>
      </p:sp>
      <p:sp>
        <p:nvSpPr>
          <p:cNvPr id="17" name="Footer Placeholder 16">
            <a:extLst>
              <a:ext uri="{FF2B5EF4-FFF2-40B4-BE49-F238E27FC236}">
                <a16:creationId xmlns:a16="http://schemas.microsoft.com/office/drawing/2014/main" id="{0E734C26-F122-4713-B429-3636794B2DF1}"/>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MA Office of Technical Assistance</a:t>
            </a:r>
          </a:p>
        </p:txBody>
      </p:sp>
      <p:sp>
        <p:nvSpPr>
          <p:cNvPr id="3" name="Content Placeholder 2">
            <a:extLst>
              <a:ext uri="{FF2B5EF4-FFF2-40B4-BE49-F238E27FC236}">
                <a16:creationId xmlns:a16="http://schemas.microsoft.com/office/drawing/2014/main" id="{A9CD774F-A16F-42BF-BFE3-31B5F64747CF}"/>
              </a:ext>
            </a:extLst>
          </p:cNvPr>
          <p:cNvSpPr>
            <a:spLocks noGrp="1"/>
          </p:cNvSpPr>
          <p:nvPr>
            <p:ph idx="1"/>
          </p:nvPr>
        </p:nvSpPr>
        <p:spPr>
          <a:xfrm>
            <a:off x="609600" y="1350825"/>
            <a:ext cx="10972800" cy="1562100"/>
          </a:xfrm>
        </p:spPr>
        <p:txBody>
          <a:bodyPr/>
          <a:lstStyle/>
          <a:p>
            <a:pPr marL="520700" indent="-457200">
              <a:lnSpc>
                <a:spcPct val="125000"/>
              </a:lnSpc>
            </a:pPr>
            <a:r>
              <a:rPr lang="en-US" sz="2800" dirty="0">
                <a:latin typeface="Segoe UI" panose="020B0502040204020203" pitchFamily="34" charset="0"/>
                <a:cs typeface="Segoe UI" panose="020B0502040204020203" pitchFamily="34" charset="0"/>
              </a:rPr>
              <a:t>Chemists, engineers, and public health professionals</a:t>
            </a:r>
          </a:p>
          <a:p>
            <a:pPr marL="520700" indent="-457200">
              <a:lnSpc>
                <a:spcPct val="125000"/>
              </a:lnSpc>
            </a:pPr>
            <a:r>
              <a:rPr lang="en-US" sz="2800" dirty="0">
                <a:latin typeface="Segoe UI" panose="020B0502040204020203" pitchFamily="34" charset="0"/>
                <a:cs typeface="Segoe UI" panose="020B0502040204020203" pitchFamily="34" charset="0"/>
              </a:rPr>
              <a:t>Hands-on manufacturing experience</a:t>
            </a:r>
          </a:p>
          <a:p>
            <a:endParaRPr lang="en-US" dirty="0"/>
          </a:p>
        </p:txBody>
      </p:sp>
      <p:sp>
        <p:nvSpPr>
          <p:cNvPr id="15" name="Rectangle 14">
            <a:extLst>
              <a:ext uri="{FF2B5EF4-FFF2-40B4-BE49-F238E27FC236}">
                <a16:creationId xmlns:a16="http://schemas.microsoft.com/office/drawing/2014/main" id="{05C20D20-6FD3-4C3E-AD22-1385B313F394}"/>
              </a:ext>
            </a:extLst>
          </p:cNvPr>
          <p:cNvSpPr/>
          <p:nvPr/>
        </p:nvSpPr>
        <p:spPr>
          <a:xfrm>
            <a:off x="685262" y="2912925"/>
            <a:ext cx="4224481" cy="3335793"/>
          </a:xfrm>
          <a:prstGeom prst="rect">
            <a:avLst/>
          </a:prstGeom>
          <a:solidFill>
            <a:srgbClr val="D0D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92934"/>
                </a:solidFill>
                <a:effectLst/>
                <a:uLnTx/>
                <a:uFillTx/>
                <a:latin typeface="Segoe UI" panose="020B0502040204020203" pitchFamily="34" charset="0"/>
                <a:ea typeface="+mn-ea"/>
                <a:cs typeface="Segoe UI" panose="020B0502040204020203" pitchFamily="34" charset="0"/>
              </a:rPr>
              <a:t>OTA understands:</a:t>
            </a:r>
          </a:p>
          <a:p>
            <a:pPr marL="635000" marR="0" lvl="0" indent="-3429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934"/>
                </a:solidFill>
                <a:effectLst/>
                <a:uLnTx/>
                <a:uFillTx/>
                <a:latin typeface="Segoe UI" panose="020B0502040204020203" pitchFamily="34" charset="0"/>
                <a:ea typeface="+mn-ea"/>
                <a:cs typeface="Segoe UI" panose="020B0502040204020203" pitchFamily="34" charset="0"/>
              </a:rPr>
              <a:t>Health and safety</a:t>
            </a:r>
          </a:p>
          <a:p>
            <a:pPr marL="635000" marR="0" lvl="0" indent="-3429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934"/>
                </a:solidFill>
                <a:effectLst/>
                <a:uLnTx/>
                <a:uFillTx/>
                <a:latin typeface="Segoe UI" panose="020B0502040204020203" pitchFamily="34" charset="0"/>
                <a:ea typeface="+mn-ea"/>
                <a:cs typeface="Segoe UI" panose="020B0502040204020203" pitchFamily="34" charset="0"/>
              </a:rPr>
              <a:t>The bottom line</a:t>
            </a:r>
          </a:p>
          <a:p>
            <a:pPr marL="635000" marR="0" lvl="0" indent="-3429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934"/>
                </a:solidFill>
                <a:effectLst/>
                <a:uLnTx/>
                <a:uFillTx/>
                <a:latin typeface="Segoe UI" panose="020B0502040204020203" pitchFamily="34" charset="0"/>
                <a:ea typeface="+mn-ea"/>
                <a:cs typeface="Segoe UI" panose="020B0502040204020203" pitchFamily="34" charset="0"/>
              </a:rPr>
              <a:t>Regulatory requirements</a:t>
            </a:r>
          </a:p>
          <a:p>
            <a:pPr marL="6350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934"/>
                </a:solidFill>
                <a:effectLst/>
                <a:uLnTx/>
                <a:uFillTx/>
                <a:latin typeface="Segoe UI" panose="020B0502040204020203" pitchFamily="34" charset="0"/>
                <a:cs typeface="Segoe UI" panose="020B0502040204020203" pitchFamily="34" charset="0"/>
              </a:rPr>
              <a:t>How to implement change</a:t>
            </a:r>
          </a:p>
        </p:txBody>
      </p:sp>
      <p:pic>
        <p:nvPicPr>
          <p:cNvPr id="18" name="Picture 17" descr="OTA director Tiffany Skogstrom addresses an audience">
            <a:extLst>
              <a:ext uri="{FF2B5EF4-FFF2-40B4-BE49-F238E27FC236}">
                <a16:creationId xmlns:a16="http://schemas.microsoft.com/office/drawing/2014/main" id="{8D155448-7C6C-4867-CD83-FFAE534311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colorTemperature colorTemp="5300"/>
                    </a14:imgEffect>
                    <a14:imgEffect>
                      <a14:brightnessContrast bright="15000" contrast="15000"/>
                    </a14:imgEffect>
                  </a14:imgLayer>
                </a14:imgProps>
              </a:ext>
              <a:ext uri="{28A0092B-C50C-407E-A947-70E740481C1C}">
                <a14:useLocalDpi xmlns:a14="http://schemas.microsoft.com/office/drawing/2010/main" val="0"/>
              </a:ext>
            </a:extLst>
          </a:blip>
          <a:srcRect l="7303" t="23049" r="4971" b="35379"/>
          <a:stretch>
            <a:fillRect/>
          </a:stretch>
        </p:blipFill>
        <p:spPr>
          <a:xfrm>
            <a:off x="5393531" y="3986213"/>
            <a:ext cx="3561933" cy="2532604"/>
          </a:xfrm>
          <a:prstGeom prst="rect">
            <a:avLst/>
          </a:prstGeom>
          <a:ln>
            <a:noFill/>
          </a:ln>
          <a:effectLst>
            <a:outerShdw blurRad="292100" dist="139700" dir="2700000" algn="tl" rotWithShape="0">
              <a:srgbClr val="333333">
                <a:alpha val="65000"/>
              </a:srgbClr>
            </a:outerShdw>
          </a:effectLst>
        </p:spPr>
      </p:pic>
      <p:pic>
        <p:nvPicPr>
          <p:cNvPr id="6" name="Picture 5" descr="2 OTA staff observe a technology demonstration with a facility worker">
            <a:extLst>
              <a:ext uri="{FF2B5EF4-FFF2-40B4-BE49-F238E27FC236}">
                <a16:creationId xmlns:a16="http://schemas.microsoft.com/office/drawing/2014/main" id="{75E88866-6CD1-4DF7-A41B-6BFCF16B5F13}"/>
              </a:ext>
              <a:ext uri="{C183D7F6-B498-43B3-948B-1728B52AA6E4}">
                <adec:decorative xmlns:adec="http://schemas.microsoft.com/office/drawing/2017/decorative" val="0"/>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colorTemperature colorTemp="4700"/>
                    </a14:imgEffect>
                    <a14:imgEffect>
                      <a14:brightnessContrast bright="25000" contrast="5000"/>
                    </a14:imgEffect>
                  </a14:imgLayer>
                </a14:imgProps>
              </a:ext>
            </a:extLst>
          </a:blip>
          <a:srcRect l="29835" t="18394" r="4060" b="17805"/>
          <a:stretch>
            <a:fillRect/>
          </a:stretch>
        </p:blipFill>
        <p:spPr>
          <a:xfrm>
            <a:off x="8003496" y="2253005"/>
            <a:ext cx="3578904" cy="2584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7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36F75D-6168-9B01-E4AB-845921F172CE}"/>
              </a:ext>
            </a:extLst>
          </p:cNvPr>
          <p:cNvSpPr>
            <a:spLocks noGrp="1"/>
          </p:cNvSpPr>
          <p:nvPr>
            <p:ph type="sldNum" sz="quarter" idx="12"/>
          </p:nvPr>
        </p:nvSpPr>
        <p:spPr/>
        <p:txBody>
          <a:bodyPr/>
          <a:lstStyle/>
          <a:p>
            <a:pPr>
              <a:defRPr/>
            </a:pPr>
            <a:fld id="{73669647-2C53-4535-822D-8A80755D13EB}" type="slidenum">
              <a:rPr lang="en-US" altLang="en-US" smtClean="0"/>
              <a:pPr>
                <a:defRPr/>
              </a:pPr>
              <a:t>6</a:t>
            </a:fld>
            <a:endParaRPr lang="en-US" altLang="en-US"/>
          </a:p>
        </p:txBody>
      </p:sp>
      <p:sp>
        <p:nvSpPr>
          <p:cNvPr id="2" name="Title 1">
            <a:extLst>
              <a:ext uri="{FF2B5EF4-FFF2-40B4-BE49-F238E27FC236}">
                <a16:creationId xmlns:a16="http://schemas.microsoft.com/office/drawing/2014/main" id="{C83B4E05-6536-0E6E-3F91-D4401A5E08E0}"/>
              </a:ext>
            </a:extLst>
          </p:cNvPr>
          <p:cNvSpPr>
            <a:spLocks noGrp="1"/>
          </p:cNvSpPr>
          <p:nvPr>
            <p:ph type="title"/>
          </p:nvPr>
        </p:nvSpPr>
        <p:spPr/>
        <p:txBody>
          <a:bodyPr>
            <a:normAutofit/>
          </a:bodyPr>
          <a:lstStyle/>
          <a:p>
            <a:r>
              <a:rPr lang="en-US" b="1" dirty="0">
                <a:solidFill>
                  <a:srgbClr val="213F92"/>
                </a:solidFill>
              </a:rPr>
              <a:t>OTA Energy Efficiency Services </a:t>
            </a:r>
            <a:endParaRPr lang="en-US" dirty="0"/>
          </a:p>
        </p:txBody>
      </p:sp>
      <p:sp>
        <p:nvSpPr>
          <p:cNvPr id="3" name="Content Placeholder 2">
            <a:extLst>
              <a:ext uri="{FF2B5EF4-FFF2-40B4-BE49-F238E27FC236}">
                <a16:creationId xmlns:a16="http://schemas.microsoft.com/office/drawing/2014/main" id="{9F643C5F-E650-DB1F-329D-270D565349F6}"/>
              </a:ext>
            </a:extLst>
          </p:cNvPr>
          <p:cNvSpPr>
            <a:spLocks noGrp="1"/>
          </p:cNvSpPr>
          <p:nvPr>
            <p:ph idx="1"/>
          </p:nvPr>
        </p:nvSpPr>
        <p:spPr>
          <a:xfrm>
            <a:off x="609600" y="1433299"/>
            <a:ext cx="10972800" cy="5157510"/>
          </a:xfrm>
        </p:spPr>
        <p:txBody>
          <a:bodyPr/>
          <a:lstStyle/>
          <a:p>
            <a:pPr lvl="1" indent="-342900" eaLnBrk="1" fontAlgn="auto" hangingPunct="1">
              <a:spcBef>
                <a:spcPts val="0"/>
              </a:spcBef>
              <a:spcAft>
                <a:spcPts val="1200"/>
              </a:spcAft>
              <a:defRPr/>
            </a:pPr>
            <a:r>
              <a:rPr lang="en-US" sz="2800" dirty="0">
                <a:solidFill>
                  <a:srgbClr val="292934">
                    <a:lumMod val="50000"/>
                  </a:srgbClr>
                </a:solidFill>
              </a:rPr>
              <a:t>Electric bill analysis – focus on demand charges (including effect of power factor on them) &amp; demand management</a:t>
            </a:r>
            <a:endParaRPr lang="en-US" dirty="0"/>
          </a:p>
          <a:p>
            <a:pPr marR="0" lvl="1" indent="-342900" algn="l" defTabSz="914400" rtl="0" eaLnBrk="1" fontAlgn="auto" latinLnBrk="0" hangingPunct="1">
              <a:spcBef>
                <a:spcPts val="0"/>
              </a:spcBef>
              <a:spcAft>
                <a:spcPts val="1200"/>
              </a:spcAft>
              <a:buClrTx/>
              <a:buSzPct val="85000"/>
              <a:buFont typeface="Arial" panose="020B0604020202020204" pitchFamily="34" charset="0"/>
              <a:buChar char="•"/>
              <a:tabLst/>
              <a:defRPr/>
            </a:pPr>
            <a:r>
              <a:rPr kumimoji="0" lang="en-US" sz="2800" i="0" u="none" strike="noStrike" kern="1200" cap="none" spc="0" normalizeH="0" baseline="0" noProof="0" dirty="0">
                <a:ln>
                  <a:noFill/>
                </a:ln>
                <a:solidFill>
                  <a:srgbClr val="292934">
                    <a:lumMod val="50000"/>
                  </a:srgbClr>
                </a:solidFill>
                <a:effectLst/>
                <a:uLnTx/>
                <a:uFillTx/>
                <a:latin typeface="Segoe UI" panose="020B0502040204020203" pitchFamily="34" charset="0"/>
                <a:ea typeface="+mn-ea"/>
                <a:cs typeface="Segoe UI" panose="020B0502040204020203" pitchFamily="34" charset="0"/>
              </a:rPr>
              <a:t>Identify energy efficiency opportunities – focus on process energy use, e.g., compressed air, steam systems, fan systems, ovens</a:t>
            </a:r>
            <a:endParaRPr lang="en-US" sz="2800" i="0" u="none" strike="noStrike" kern="1200" cap="none" spc="0" normalizeH="0" baseline="0" noProof="0" dirty="0">
              <a:ln>
                <a:noFill/>
              </a:ln>
              <a:solidFill>
                <a:srgbClr val="292934">
                  <a:lumMod val="50000"/>
                </a:srgbClr>
              </a:solidFill>
              <a:effectLst/>
              <a:uLnTx/>
              <a:uFillTx/>
            </a:endParaRPr>
          </a:p>
          <a:p>
            <a:pPr lvl="1" indent="-342900" eaLnBrk="1" fontAlgn="auto" hangingPunct="1">
              <a:spcBef>
                <a:spcPts val="0"/>
              </a:spcBef>
              <a:spcAft>
                <a:spcPts val="1200"/>
              </a:spcAft>
              <a:defRPr/>
            </a:pPr>
            <a:r>
              <a:rPr kumimoji="0" lang="en-US" sz="2800" i="0" u="none" strike="noStrike" kern="1200" cap="none" spc="0" normalizeH="0" baseline="0" noProof="0" dirty="0">
                <a:ln>
                  <a:noFill/>
                </a:ln>
                <a:solidFill>
                  <a:srgbClr val="292934">
                    <a:lumMod val="50000"/>
                  </a:srgbClr>
                </a:solidFill>
                <a:effectLst/>
                <a:uLnTx/>
                <a:uFillTx/>
                <a:latin typeface="Segoe UI" panose="020B0502040204020203" pitchFamily="34" charset="0"/>
                <a:ea typeface="+mn-ea"/>
                <a:cs typeface="Segoe UI" panose="020B0502040204020203" pitchFamily="34" charset="0"/>
              </a:rPr>
              <a:t>Referrals </a:t>
            </a:r>
            <a:r>
              <a:rPr lang="en-US" sz="2800" dirty="0">
                <a:solidFill>
                  <a:srgbClr val="292934">
                    <a:lumMod val="50000"/>
                  </a:srgbClr>
                </a:solidFill>
              </a:rPr>
              <a:t>for energy audits - </a:t>
            </a:r>
            <a:r>
              <a:rPr kumimoji="0" lang="en-US" sz="2800" i="0" u="none" strike="noStrike" kern="1200" cap="none" spc="0" normalizeH="0" baseline="0" noProof="0" dirty="0">
                <a:ln>
                  <a:noFill/>
                </a:ln>
                <a:solidFill>
                  <a:srgbClr val="292934">
                    <a:lumMod val="50000"/>
                  </a:srgbClr>
                </a:solidFill>
                <a:effectLst/>
                <a:uLnTx/>
                <a:uFillTx/>
                <a:latin typeface="Segoe UI" panose="020B0502040204020203" pitchFamily="34" charset="0"/>
                <a:ea typeface="+mn-ea"/>
                <a:cs typeface="Segoe UI" panose="020B0502040204020203" pitchFamily="34" charset="0"/>
              </a:rPr>
              <a:t>Industrial Training &amp; Assessment Center @ UConn (Storrs), energy services companies</a:t>
            </a:r>
            <a:endParaRPr lang="en-US" sz="2800" i="0" u="none" strike="noStrike" kern="1200" cap="none" spc="0" normalizeH="0" baseline="0" noProof="0" dirty="0">
              <a:ln>
                <a:noFill/>
              </a:ln>
              <a:solidFill>
                <a:srgbClr val="292934">
                  <a:lumMod val="50000"/>
                </a:srgbClr>
              </a:solidFill>
              <a:effectLst/>
              <a:uLnTx/>
              <a:uFillTx/>
            </a:endParaRPr>
          </a:p>
          <a:p>
            <a:pPr marR="0" lvl="1" indent="-342900" algn="l" defTabSz="914400" rtl="0" eaLnBrk="1" fontAlgn="auto" latinLnBrk="0" hangingPunct="1">
              <a:spcBef>
                <a:spcPts val="0"/>
              </a:spcBef>
              <a:spcAft>
                <a:spcPts val="300"/>
              </a:spcAft>
              <a:buClrTx/>
              <a:buSzPct val="85000"/>
              <a:buFont typeface="Arial" panose="020B0604020202020204" pitchFamily="34" charset="0"/>
              <a:buChar char="•"/>
              <a:tabLst/>
              <a:defRPr/>
            </a:pPr>
            <a:r>
              <a:rPr lang="en-US" sz="2800" dirty="0">
                <a:solidFill>
                  <a:srgbClr val="292934">
                    <a:lumMod val="50000"/>
                  </a:srgbClr>
                </a:solidFill>
              </a:rPr>
              <a:t>Referrals to energy efficiency incentives –</a:t>
            </a:r>
          </a:p>
          <a:p>
            <a:pPr lvl="2" indent="-182245" eaLnBrk="1" fontAlgn="auto" hangingPunct="1">
              <a:spcBef>
                <a:spcPts val="0"/>
              </a:spcBef>
              <a:spcAft>
                <a:spcPts val="400"/>
              </a:spcAft>
              <a:buSzPct val="85000"/>
              <a:defRPr/>
            </a:pPr>
            <a:r>
              <a:rPr kumimoji="0" lang="en-US" sz="2400" i="0" u="none" strike="noStrike" kern="1200" cap="none" spc="0" normalizeH="0" baseline="0" noProof="0" dirty="0">
                <a:ln>
                  <a:noFill/>
                </a:ln>
                <a:solidFill>
                  <a:srgbClr val="292934"/>
                </a:solidFill>
                <a:effectLst/>
                <a:uLnTx/>
                <a:uFillTx/>
                <a:latin typeface="Segoe UI"/>
                <a:cs typeface="Segoe UI"/>
              </a:rPr>
              <a:t>Mass Save – National Grid, Eversource, Unitil, Cape Light Compact, Liberty Utilities, Berkshire Gas</a:t>
            </a:r>
            <a:endParaRPr lang="en-US" sz="2400" i="0" u="none" strike="noStrike" kern="1200" cap="none" spc="0" normalizeH="0" baseline="0" noProof="0" dirty="0">
              <a:ln>
                <a:noFill/>
              </a:ln>
              <a:solidFill>
                <a:srgbClr val="292934"/>
              </a:solidFill>
              <a:effectLst/>
              <a:uLnTx/>
              <a:uFillTx/>
              <a:latin typeface="Segoe UI"/>
              <a:cs typeface="Segoe UI"/>
            </a:endParaRPr>
          </a:p>
          <a:p>
            <a:pPr lvl="2" indent="-182245" eaLnBrk="1" fontAlgn="auto" hangingPunct="1">
              <a:spcBef>
                <a:spcPts val="0"/>
              </a:spcBef>
              <a:spcAft>
                <a:spcPts val="500"/>
              </a:spcAft>
              <a:defRPr/>
            </a:pPr>
            <a:r>
              <a:rPr lang="en-US" sz="2400" dirty="0">
                <a:solidFill>
                  <a:srgbClr val="292934"/>
                </a:solidFill>
                <a:latin typeface="Segoe UI"/>
                <a:cs typeface="Segoe UI"/>
              </a:rPr>
              <a:t>Municipal provider programs</a:t>
            </a:r>
            <a:endParaRPr lang="en-US" sz="2400" i="0" u="none" strike="noStrike" kern="1200" cap="none" spc="0" normalizeH="0" baseline="0" noProof="0" dirty="0">
              <a:ln>
                <a:noFill/>
              </a:ln>
              <a:solidFill>
                <a:srgbClr val="292934"/>
              </a:solidFill>
              <a:effectLst/>
              <a:uLnTx/>
              <a:uFillTx/>
              <a:latin typeface="Segoe UI"/>
              <a:cs typeface="Segoe UI"/>
            </a:endParaRPr>
          </a:p>
        </p:txBody>
      </p:sp>
      <p:sp>
        <p:nvSpPr>
          <p:cNvPr id="4" name="Footer Placeholder 3">
            <a:extLst>
              <a:ext uri="{FF2B5EF4-FFF2-40B4-BE49-F238E27FC236}">
                <a16:creationId xmlns:a16="http://schemas.microsoft.com/office/drawing/2014/main" id="{A330E5CC-7D79-47EE-4FBA-AB56168D6D76}"/>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US"/>
              <a:t>MA Office of Technical Assistance</a:t>
            </a:r>
          </a:p>
        </p:txBody>
      </p:sp>
    </p:spTree>
    <p:extLst>
      <p:ext uri="{BB962C8B-B14F-4D97-AF65-F5344CB8AC3E}">
        <p14:creationId xmlns:p14="http://schemas.microsoft.com/office/powerpoint/2010/main" val="1251374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1C6AF3-44E3-1676-2999-D5881D514648}"/>
              </a:ext>
            </a:extLst>
          </p:cNvPr>
          <p:cNvSpPr>
            <a:spLocks noGrp="1"/>
          </p:cNvSpPr>
          <p:nvPr>
            <p:ph type="sldNum" sz="quarter" idx="12"/>
          </p:nvPr>
        </p:nvSpPr>
        <p:spPr/>
        <p:txBody>
          <a:bodyPr/>
          <a:lstStyle/>
          <a:p>
            <a:pPr>
              <a:defRPr/>
            </a:pPr>
            <a:fld id="{73669647-2C53-4535-822D-8A80755D13EB}" type="slidenum">
              <a:rPr lang="en-US" altLang="en-US" smtClean="0"/>
              <a:pPr>
                <a:defRPr/>
              </a:pPr>
              <a:t>7</a:t>
            </a:fld>
            <a:endParaRPr lang="en-US" altLang="en-US"/>
          </a:p>
        </p:txBody>
      </p:sp>
      <p:sp>
        <p:nvSpPr>
          <p:cNvPr id="2" name="Title 1">
            <a:extLst>
              <a:ext uri="{FF2B5EF4-FFF2-40B4-BE49-F238E27FC236}">
                <a16:creationId xmlns:a16="http://schemas.microsoft.com/office/drawing/2014/main" id="{C2E5EC41-4464-0A1A-DA84-2E0172A88D15}"/>
              </a:ext>
            </a:extLst>
          </p:cNvPr>
          <p:cNvSpPr>
            <a:spLocks noGrp="1"/>
          </p:cNvSpPr>
          <p:nvPr>
            <p:ph type="title"/>
          </p:nvPr>
        </p:nvSpPr>
        <p:spPr/>
        <p:txBody>
          <a:bodyPr/>
          <a:lstStyle/>
          <a:p>
            <a:r>
              <a:rPr lang="en-US" dirty="0"/>
              <a:t>Mass Save 2026 Incentives for Business</a:t>
            </a:r>
          </a:p>
        </p:txBody>
      </p:sp>
      <p:sp>
        <p:nvSpPr>
          <p:cNvPr id="3" name="Content Placeholder 2">
            <a:extLst>
              <a:ext uri="{FF2B5EF4-FFF2-40B4-BE49-F238E27FC236}">
                <a16:creationId xmlns:a16="http://schemas.microsoft.com/office/drawing/2014/main" id="{691206F0-D32C-1D58-1922-BAD96A7D2E95}"/>
              </a:ext>
            </a:extLst>
          </p:cNvPr>
          <p:cNvSpPr>
            <a:spLocks noGrp="1"/>
          </p:cNvSpPr>
          <p:nvPr>
            <p:ph idx="1"/>
          </p:nvPr>
        </p:nvSpPr>
        <p:spPr>
          <a:xfrm>
            <a:off x="609600" y="1600200"/>
            <a:ext cx="11170722" cy="4876800"/>
          </a:xfrm>
        </p:spPr>
        <p:txBody>
          <a:bodyPr/>
          <a:lstStyle/>
          <a:p>
            <a:r>
              <a:rPr lang="en-US" b="1" dirty="0">
                <a:hlinkClick r:id="rId3"/>
              </a:rPr>
              <a:t>Manufacturing</a:t>
            </a:r>
            <a:r>
              <a:rPr lang="en-US" dirty="0"/>
              <a:t> – e.g., Efficient Lighting Design, VSDs &amp; Motor Upgrades, Building Management Systems (BMS), Heating &amp; Cooling Equipment Upgrades</a:t>
            </a:r>
            <a:endParaRPr lang="en-US" sz="2000" dirty="0"/>
          </a:p>
          <a:p>
            <a:pPr>
              <a:spcBef>
                <a:spcPts val="1800"/>
              </a:spcBef>
            </a:pPr>
            <a:r>
              <a:rPr lang="en-US" b="1" dirty="0">
                <a:hlinkClick r:id="rId4"/>
              </a:rPr>
              <a:t>Products &amp; Services</a:t>
            </a:r>
            <a:r>
              <a:rPr lang="en-US" b="1" dirty="0"/>
              <a:t> </a:t>
            </a:r>
            <a:r>
              <a:rPr lang="en-US" dirty="0"/>
              <a:t>– e.g., Energy Assessments &amp; Technical Assistance, Custom Incentives &amp; Technical Support, Heating &amp; Cooling, Existing Building &amp; Monitoring-Based Commissioning</a:t>
            </a:r>
          </a:p>
          <a:p>
            <a:pPr>
              <a:spcBef>
                <a:spcPts val="1800"/>
              </a:spcBef>
            </a:pPr>
            <a:r>
              <a:rPr lang="en-US" b="1" dirty="0">
                <a:hlinkClick r:id="rId5"/>
              </a:rPr>
              <a:t>Energy Assessments &amp; Technical Assistance</a:t>
            </a:r>
            <a:endParaRPr lang="en-US" b="1" dirty="0"/>
          </a:p>
          <a:p>
            <a:pPr lvl="1">
              <a:spcBef>
                <a:spcPts val="600"/>
              </a:spcBef>
            </a:pPr>
            <a:r>
              <a:rPr lang="en-US" sz="2200" dirty="0"/>
              <a:t>Small Business Customers – e.g., No-cost energy assessments, Commercial Heat Pump Consultation</a:t>
            </a:r>
          </a:p>
          <a:p>
            <a:pPr lvl="1"/>
            <a:r>
              <a:rPr lang="en-US" sz="2200" dirty="0"/>
              <a:t>Large Commercial &amp; Industrial Customers – e.g., Scoping Study (existing buildings), Specialty Studies (e.g., steam traps, compressed air), Comprehensive Building Assessment</a:t>
            </a:r>
          </a:p>
        </p:txBody>
      </p:sp>
      <p:sp>
        <p:nvSpPr>
          <p:cNvPr id="4" name="Footer Placeholder 3">
            <a:extLst>
              <a:ext uri="{FF2B5EF4-FFF2-40B4-BE49-F238E27FC236}">
                <a16:creationId xmlns:a16="http://schemas.microsoft.com/office/drawing/2014/main" id="{45EBA093-BC0F-8E22-D7FF-92DAD5A6B56C}"/>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US"/>
              <a:t>MA Office of Technical Assistance</a:t>
            </a:r>
          </a:p>
        </p:txBody>
      </p:sp>
    </p:spTree>
    <p:extLst>
      <p:ext uri="{BB962C8B-B14F-4D97-AF65-F5344CB8AC3E}">
        <p14:creationId xmlns:p14="http://schemas.microsoft.com/office/powerpoint/2010/main" val="192282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05ED43-C38A-1E39-04FF-3F428E6FA683}"/>
              </a:ext>
            </a:extLst>
          </p:cNvPr>
          <p:cNvSpPr>
            <a:spLocks noGrp="1"/>
          </p:cNvSpPr>
          <p:nvPr>
            <p:ph type="sldNum" sz="quarter" idx="12"/>
          </p:nvPr>
        </p:nvSpPr>
        <p:spPr/>
        <p:txBody>
          <a:bodyPr/>
          <a:lstStyle/>
          <a:p>
            <a:pPr>
              <a:defRPr/>
            </a:pPr>
            <a:fld id="{73669647-2C53-4535-822D-8A80755D13EB}" type="slidenum">
              <a:rPr lang="en-US" altLang="en-US" smtClean="0"/>
              <a:pPr>
                <a:defRPr/>
              </a:pPr>
              <a:t>8</a:t>
            </a:fld>
            <a:endParaRPr lang="en-US" altLang="en-US"/>
          </a:p>
        </p:txBody>
      </p:sp>
      <p:sp>
        <p:nvSpPr>
          <p:cNvPr id="2" name="Title 1">
            <a:extLst>
              <a:ext uri="{FF2B5EF4-FFF2-40B4-BE49-F238E27FC236}">
                <a16:creationId xmlns:a16="http://schemas.microsoft.com/office/drawing/2014/main" id="{72B97102-1C49-A5E1-E47E-D305B609551E}"/>
              </a:ext>
            </a:extLst>
          </p:cNvPr>
          <p:cNvSpPr>
            <a:spLocks noGrp="1"/>
          </p:cNvSpPr>
          <p:nvPr>
            <p:ph type="title"/>
          </p:nvPr>
        </p:nvSpPr>
        <p:spPr/>
        <p:txBody>
          <a:bodyPr/>
          <a:lstStyle/>
          <a:p>
            <a:r>
              <a:rPr lang="en-US" dirty="0"/>
              <a:t>Mass Save Resources</a:t>
            </a:r>
          </a:p>
        </p:txBody>
      </p:sp>
      <p:sp>
        <p:nvSpPr>
          <p:cNvPr id="3" name="Content Placeholder 2">
            <a:extLst>
              <a:ext uri="{FF2B5EF4-FFF2-40B4-BE49-F238E27FC236}">
                <a16:creationId xmlns:a16="http://schemas.microsoft.com/office/drawing/2014/main" id="{98B73AB5-B87B-40DC-FC1C-260E9C899459}"/>
              </a:ext>
            </a:extLst>
          </p:cNvPr>
          <p:cNvSpPr>
            <a:spLocks noGrp="1"/>
          </p:cNvSpPr>
          <p:nvPr>
            <p:ph idx="1"/>
          </p:nvPr>
        </p:nvSpPr>
        <p:spPr>
          <a:xfrm>
            <a:off x="609600" y="1398325"/>
            <a:ext cx="10972800" cy="4876800"/>
          </a:xfrm>
        </p:spPr>
        <p:txBody>
          <a:bodyPr/>
          <a:lstStyle/>
          <a:p>
            <a:r>
              <a:rPr lang="en-US" sz="2200" dirty="0">
                <a:hlinkClick r:id="rId2"/>
              </a:rPr>
              <a:t>Mass Save Sponsor Directory</a:t>
            </a:r>
            <a:r>
              <a:rPr lang="en-US" sz="2200" dirty="0"/>
              <a:t> for C&amp;I Projects</a:t>
            </a:r>
          </a:p>
          <a:p>
            <a:pPr>
              <a:spcBef>
                <a:spcPts val="1800"/>
              </a:spcBef>
            </a:pPr>
            <a:r>
              <a:rPr lang="en-US" sz="2200" dirty="0">
                <a:hlinkClick r:id="rId3"/>
              </a:rPr>
              <a:t>Instant Lighting Incentives</a:t>
            </a:r>
            <a:endParaRPr lang="en-US" sz="2200" dirty="0"/>
          </a:p>
          <a:p>
            <a:pPr>
              <a:spcBef>
                <a:spcPts val="1800"/>
              </a:spcBef>
            </a:pPr>
            <a:r>
              <a:rPr lang="en-US" sz="2200" dirty="0">
                <a:hlinkClick r:id="rId4"/>
              </a:rPr>
              <a:t>Upgrade Large Commercial Existing Lighting</a:t>
            </a:r>
            <a:endParaRPr lang="en-US" sz="2200" dirty="0"/>
          </a:p>
          <a:p>
            <a:pPr>
              <a:spcBef>
                <a:spcPts val="1800"/>
              </a:spcBef>
            </a:pPr>
            <a:r>
              <a:rPr lang="en-US" sz="2200" dirty="0">
                <a:hlinkClick r:id="rId5"/>
              </a:rPr>
              <a:t>Heating &amp; Cooling Equipment Upgrades</a:t>
            </a:r>
            <a:endParaRPr lang="en-US" sz="2200" dirty="0"/>
          </a:p>
          <a:p>
            <a:pPr>
              <a:spcBef>
                <a:spcPts val="1800"/>
              </a:spcBef>
            </a:pPr>
            <a:r>
              <a:rPr lang="en-US" sz="2200" dirty="0">
                <a:hlinkClick r:id="rId6"/>
              </a:rPr>
              <a:t>Custom Incentives &amp; Technical Support</a:t>
            </a:r>
            <a:endParaRPr lang="en-US" sz="2200" dirty="0"/>
          </a:p>
          <a:p>
            <a:pPr>
              <a:spcBef>
                <a:spcPts val="1800"/>
              </a:spcBef>
            </a:pPr>
            <a:r>
              <a:rPr lang="en-US" sz="2200" dirty="0">
                <a:hlinkClick r:id="rId7"/>
              </a:rPr>
              <a:t>Existing Building &amp; Monitoring-Based Commissioning</a:t>
            </a:r>
            <a:endParaRPr lang="en-US" sz="2200" dirty="0"/>
          </a:p>
          <a:p>
            <a:pPr>
              <a:spcBef>
                <a:spcPts val="1800"/>
              </a:spcBef>
            </a:pPr>
            <a:r>
              <a:rPr lang="en-US" sz="2200" dirty="0">
                <a:hlinkClick r:id="rId8"/>
              </a:rPr>
              <a:t>Small Business No-cost energy assessments (with request form)</a:t>
            </a:r>
            <a:endParaRPr lang="en-US" sz="2200" dirty="0"/>
          </a:p>
          <a:p>
            <a:pPr>
              <a:spcBef>
                <a:spcPts val="1800"/>
              </a:spcBef>
            </a:pPr>
            <a:r>
              <a:rPr lang="en-US" sz="2200" dirty="0">
                <a:hlinkClick r:id="rId9"/>
              </a:rPr>
              <a:t>Commercial Heat Pump Consultation</a:t>
            </a:r>
            <a:endParaRPr lang="en-US" sz="2200" dirty="0"/>
          </a:p>
          <a:p>
            <a:pPr>
              <a:spcBef>
                <a:spcPts val="1800"/>
              </a:spcBef>
            </a:pPr>
            <a:r>
              <a:rPr lang="en-US" sz="2200" dirty="0">
                <a:hlinkClick r:id="rId10"/>
              </a:rPr>
              <a:t>Massachusetts Energy Efficiency Partnership (MAEEP)</a:t>
            </a:r>
            <a:r>
              <a:rPr lang="en-US" sz="2200" dirty="0"/>
              <a:t> </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66C52C26-4CE9-6A85-CB37-B9B44546F02A}"/>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US"/>
              <a:t>MA Office of Technical Assistance</a:t>
            </a:r>
          </a:p>
        </p:txBody>
      </p:sp>
    </p:spTree>
    <p:extLst>
      <p:ext uri="{BB962C8B-B14F-4D97-AF65-F5344CB8AC3E}">
        <p14:creationId xmlns:p14="http://schemas.microsoft.com/office/powerpoint/2010/main" val="332595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49BF2D-C8D1-4217-A1B2-36001E683D67}"/>
              </a:ext>
            </a:extLst>
          </p:cNvPr>
          <p:cNvSpPr>
            <a:spLocks noGrp="1"/>
          </p:cNvSpPr>
          <p:nvPr>
            <p:ph type="sldNum" sz="quarter" idx="12"/>
          </p:nvPr>
        </p:nvSpPr>
        <p:spPr>
          <a:xfrm>
            <a:off x="10160000" y="19050"/>
            <a:ext cx="1422400" cy="3286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0FC761-F593-4572-89A0-AAB6954CD5FA}" type="slidenum">
              <a:rPr kumimoji="0" lang="en-US" altLang="en-US" sz="1400" b="0"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alt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99AC7973-5402-437B-BAD4-7ADD12AC8821}"/>
              </a:ext>
            </a:extLst>
          </p:cNvPr>
          <p:cNvSpPr>
            <a:spLocks noGrp="1"/>
          </p:cNvSpPr>
          <p:nvPr>
            <p:ph type="title"/>
          </p:nvPr>
        </p:nvSpPr>
        <p:spPr/>
        <p:txBody>
          <a:bodyPr/>
          <a:lstStyle/>
          <a:p>
            <a:r>
              <a:rPr lang="en-US" b="1" dirty="0"/>
              <a:t>Contact Us</a:t>
            </a:r>
          </a:p>
        </p:txBody>
      </p:sp>
      <p:sp>
        <p:nvSpPr>
          <p:cNvPr id="5" name="Subtitle 2">
            <a:extLst>
              <a:ext uri="{FF2B5EF4-FFF2-40B4-BE49-F238E27FC236}">
                <a16:creationId xmlns:a16="http://schemas.microsoft.com/office/drawing/2014/main" id="{57CB8C5A-CA47-44F9-B529-478F85CB089E}"/>
              </a:ext>
            </a:extLst>
          </p:cNvPr>
          <p:cNvSpPr txBox="1">
            <a:spLocks/>
          </p:cNvSpPr>
          <p:nvPr/>
        </p:nvSpPr>
        <p:spPr>
          <a:xfrm>
            <a:off x="609600" y="1844503"/>
            <a:ext cx="5947508" cy="2431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292934"/>
                </a:solidFill>
                <a:effectLst/>
                <a:uLnTx/>
                <a:uFillTx/>
                <a:latin typeface="Segoe UI" panose="020B0502040204020203" pitchFamily="34" charset="0"/>
                <a:ea typeface="+mn-ea"/>
                <a:cs typeface="Segoe UI" panose="020B0502040204020203" pitchFamily="34" charset="0"/>
              </a:rPr>
              <a:t>John S. Raschko, Ph.D.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i="1" dirty="0">
                <a:solidFill>
                  <a:srgbClr val="292934">
                    <a:lumMod val="65000"/>
                    <a:lumOff val="35000"/>
                  </a:srgbClr>
                </a:solidFill>
                <a:latin typeface="Segoe UI" panose="020B0502040204020203" pitchFamily="34" charset="0"/>
                <a:cs typeface="Segoe UI" panose="020B0502040204020203" pitchFamily="34" charset="0"/>
              </a:rPr>
              <a:t>Sr. Engineer</a:t>
            </a:r>
            <a:endParaRPr kumimoji="0" lang="en-US" sz="2400" b="0" i="1" u="none" strike="noStrike" kern="1200" cap="none" spc="0" normalizeH="0" baseline="0" noProof="0" dirty="0">
              <a:ln>
                <a:noFill/>
              </a:ln>
              <a:solidFill>
                <a:srgbClr val="292934">
                  <a:lumMod val="65000"/>
                  <a:lumOff val="35000"/>
                </a:srgb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err="1">
                <a:solidFill>
                  <a:srgbClr val="5F8CB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John.raschko</a:t>
            </a:r>
            <a:r>
              <a:rPr lang="en-US" sz="2400" dirty="0">
                <a:solidFill>
                  <a:srgbClr val="5F8CB4"/>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@mass.gov</a:t>
            </a:r>
            <a:endParaRPr lang="en-US" sz="2400" dirty="0">
              <a:solidFill>
                <a:srgbClr val="5F8CB4"/>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5B7ED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92934"/>
                </a:solidFill>
                <a:effectLst/>
                <a:uLnTx/>
                <a:uFillTx/>
                <a:latin typeface="Segoe UI" panose="020B0502040204020203" pitchFamily="34" charset="0"/>
                <a:ea typeface="+mn-ea"/>
                <a:cs typeface="Segoe UI" panose="020B0502040204020203" pitchFamily="34" charset="0"/>
              </a:rPr>
              <a:t>Website: </a:t>
            </a:r>
            <a:r>
              <a:rPr lang="en-US" sz="2400" dirty="0">
                <a:solidFill>
                  <a:srgbClr val="5F8CB4"/>
                </a:solidFill>
                <a:latin typeface="Segoe UI" panose="020B0502040204020203" pitchFamily="34" charset="0"/>
                <a:cs typeface="Segoe UI" panose="020B0502040204020203" pitchFamily="34" charset="0"/>
              </a:rPr>
              <a:t>mass.gov/ota</a:t>
            </a:r>
          </a:p>
        </p:txBody>
      </p:sp>
      <p:sp>
        <p:nvSpPr>
          <p:cNvPr id="3" name="Footer Placeholder 2">
            <a:extLst>
              <a:ext uri="{FF2B5EF4-FFF2-40B4-BE49-F238E27FC236}">
                <a16:creationId xmlns:a16="http://schemas.microsoft.com/office/drawing/2014/main" id="{18890F5D-53CC-4533-9595-D87D5ECEC37E}"/>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MA Office of Technical Assistance</a:t>
            </a:r>
          </a:p>
        </p:txBody>
      </p:sp>
      <p:sp>
        <p:nvSpPr>
          <p:cNvPr id="13" name="Subtitle 2">
            <a:extLst>
              <a:ext uri="{FF2B5EF4-FFF2-40B4-BE49-F238E27FC236}">
                <a16:creationId xmlns:a16="http://schemas.microsoft.com/office/drawing/2014/main" id="{8268FE18-E83A-7DD9-0CBB-1EAFCAF1B2D2}"/>
              </a:ext>
            </a:extLst>
          </p:cNvPr>
          <p:cNvSpPr txBox="1">
            <a:spLocks/>
          </p:cNvSpPr>
          <p:nvPr/>
        </p:nvSpPr>
        <p:spPr>
          <a:xfrm>
            <a:off x="609600" y="4488942"/>
            <a:ext cx="4525818" cy="2095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n-US" sz="2400" b="1" dirty="0">
                <a:latin typeface="Segoe UI" panose="020B0502040204020203" pitchFamily="34" charset="0"/>
                <a:cs typeface="Segoe UI" panose="020B0502040204020203" pitchFamily="34" charset="0"/>
              </a:rPr>
              <a:t>Sign up for OTA’s newsletter!</a:t>
            </a:r>
          </a:p>
          <a:p>
            <a:pPr marL="0" lvl="0" indent="0">
              <a:spcAft>
                <a:spcPts val="600"/>
              </a:spcAft>
              <a:buNone/>
              <a:defRPr/>
            </a:pPr>
            <a:r>
              <a:rPr lang="en-US" sz="2400" dirty="0">
                <a:latin typeface="Segoe UI" panose="020B0502040204020203" pitchFamily="34" charset="0"/>
                <a:cs typeface="Segoe UI" panose="020B0502040204020203" pitchFamily="34" charset="0"/>
              </a:rPr>
              <a:t>Scan this QR code:</a:t>
            </a:r>
          </a:p>
          <a:p>
            <a:pPr marL="0" lvl="0" indent="0">
              <a:spcAft>
                <a:spcPts val="600"/>
              </a:spcAft>
              <a:buNone/>
              <a:defRPr/>
            </a:pPr>
            <a:r>
              <a:rPr lang="en-US" sz="2400" dirty="0">
                <a:latin typeface="Segoe UI" panose="020B0502040204020203" pitchFamily="34" charset="0"/>
                <a:cs typeface="Segoe UI" panose="020B0502040204020203" pitchFamily="34" charset="0"/>
              </a:rPr>
              <a:t>Or visit</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hlinkClick r:id="rId3"/>
              </a:rPr>
              <a:t>bit.ly/</a:t>
            </a:r>
            <a:r>
              <a:rPr lang="en-US" sz="2400" dirty="0" err="1">
                <a:latin typeface="Segoe UI" panose="020B0502040204020203" pitchFamily="34" charset="0"/>
                <a:cs typeface="Segoe UI" panose="020B0502040204020203" pitchFamily="34" charset="0"/>
                <a:hlinkClick r:id="rId3"/>
              </a:rPr>
              <a:t>OtaNewsletter</a:t>
            </a:r>
            <a:endParaRPr lang="en-US" sz="24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lang="en-US" sz="2400" dirty="0">
              <a:solidFill>
                <a:srgbClr val="5F8CB4"/>
              </a:solidFill>
              <a:latin typeface="Segoe UI" panose="020B0502040204020203" pitchFamily="34" charset="0"/>
              <a:cs typeface="Segoe UI" panose="020B0502040204020203" pitchFamily="34" charset="0"/>
            </a:endParaRPr>
          </a:p>
        </p:txBody>
      </p:sp>
      <p:pic>
        <p:nvPicPr>
          <p:cNvPr id="6" name="Picture 5" descr="QR code for OTA newsletter signup">
            <a:extLst>
              <a:ext uri="{FF2B5EF4-FFF2-40B4-BE49-F238E27FC236}">
                <a16:creationId xmlns:a16="http://schemas.microsoft.com/office/drawing/2014/main" id="{4819E6F1-BC19-E4E2-B41E-F7A64A8586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583354" y="4944287"/>
            <a:ext cx="1346517" cy="1346517"/>
          </a:xfrm>
          <a:prstGeom prst="rect">
            <a:avLst/>
          </a:prstGeom>
        </p:spPr>
      </p:pic>
      <p:pic>
        <p:nvPicPr>
          <p:cNvPr id="10" name="Picture 9" descr="OTA logo">
            <a:extLst>
              <a:ext uri="{FF2B5EF4-FFF2-40B4-BE49-F238E27FC236}">
                <a16:creationId xmlns:a16="http://schemas.microsoft.com/office/drawing/2014/main" id="{F582A8A0-B4EE-C767-85A0-0167B24ABF0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28556" y="2408772"/>
            <a:ext cx="4416094" cy="1667075"/>
          </a:xfrm>
          <a:prstGeom prst="rect">
            <a:avLst/>
          </a:prstGeom>
        </p:spPr>
      </p:pic>
      <p:sp>
        <p:nvSpPr>
          <p:cNvPr id="9" name="TextBox 8">
            <a:extLst>
              <a:ext uri="{FF2B5EF4-FFF2-40B4-BE49-F238E27FC236}">
                <a16:creationId xmlns:a16="http://schemas.microsoft.com/office/drawing/2014/main" id="{44A2D301-74A4-21EA-953E-B28A5A9B8BA0}"/>
              </a:ext>
            </a:extLst>
          </p:cNvPr>
          <p:cNvSpPr txBox="1"/>
          <p:nvPr/>
        </p:nvSpPr>
        <p:spPr>
          <a:xfrm>
            <a:off x="6333549" y="4348159"/>
            <a:ext cx="5006107" cy="1200329"/>
          </a:xfrm>
          <a:prstGeom prst="rect">
            <a:avLst/>
          </a:prstGeom>
          <a:noFill/>
        </p:spPr>
        <p:txBody>
          <a:bodyPr wrap="square" rtlCol="0">
            <a:spAutoFit/>
          </a:bodyPr>
          <a:lstStyle/>
          <a:p>
            <a:pPr lvl="0" algn="ctr" eaLnBrk="0" fontAlgn="base" hangingPunct="0">
              <a:spcBef>
                <a:spcPct val="0"/>
              </a:spcBef>
              <a:spcAft>
                <a:spcPct val="0"/>
              </a:spcAft>
              <a:defRPr/>
            </a:pPr>
            <a:r>
              <a:rPr lang="en-US" sz="3600" b="1" spc="-100" dirty="0">
                <a:solidFill>
                  <a:srgbClr val="14558F"/>
                </a:solidFill>
                <a:latin typeface="Montserrat SemiBold" pitchFamily="2" charset="0"/>
              </a:rPr>
              <a:t>Office of Technical Assistance</a:t>
            </a:r>
          </a:p>
        </p:txBody>
      </p:sp>
    </p:spTree>
    <p:extLst>
      <p:ext uri="{BB962C8B-B14F-4D97-AF65-F5344CB8AC3E}">
        <p14:creationId xmlns:p14="http://schemas.microsoft.com/office/powerpoint/2010/main" val="15880360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3">
      <a:dk1>
        <a:srgbClr val="292934"/>
      </a:dk1>
      <a:lt1>
        <a:srgbClr val="FFFFFF"/>
      </a:lt1>
      <a:dk2>
        <a:srgbClr val="253F94"/>
      </a:dk2>
      <a:lt2>
        <a:srgbClr val="253F94"/>
      </a:lt2>
      <a:accent1>
        <a:srgbClr val="1C993F"/>
      </a:accent1>
      <a:accent2>
        <a:srgbClr val="23A6DD"/>
      </a:accent2>
      <a:accent3>
        <a:srgbClr val="23A6DD"/>
      </a:accent3>
      <a:accent4>
        <a:srgbClr val="23A6DD"/>
      </a:accent4>
      <a:accent5>
        <a:srgbClr val="253F94"/>
      </a:accent5>
      <a:accent6>
        <a:srgbClr val="253F94"/>
      </a:accent6>
      <a:hlink>
        <a:srgbClr val="253F94"/>
      </a:hlink>
      <a:folHlink>
        <a:srgbClr val="23A6DD"/>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Theme1" id="{4A0C9076-656F-4BC8-981A-A86C7B82D7F6}" vid="{804BB36C-9D7E-43E6-8034-8BE56A4DD3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
    <a:dk1>
      <a:srgbClr val="292934"/>
    </a:dk1>
    <a:lt1>
      <a:srgbClr val="FFFFFF"/>
    </a:lt1>
    <a:dk2>
      <a:srgbClr val="253F94"/>
    </a:dk2>
    <a:lt2>
      <a:srgbClr val="253F94"/>
    </a:lt2>
    <a:accent1>
      <a:srgbClr val="1C993F"/>
    </a:accent1>
    <a:accent2>
      <a:srgbClr val="23A6DD"/>
    </a:accent2>
    <a:accent3>
      <a:srgbClr val="23A6DD"/>
    </a:accent3>
    <a:accent4>
      <a:srgbClr val="23A6DD"/>
    </a:accent4>
    <a:accent5>
      <a:srgbClr val="253F94"/>
    </a:accent5>
    <a:accent6>
      <a:srgbClr val="253F94"/>
    </a:accent6>
    <a:hlink>
      <a:srgbClr val="253F94"/>
    </a:hlink>
    <a:folHlink>
      <a:srgbClr val="23A6D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FDB74B690DC04BB743714B7C05EA2C" ma:contentTypeVersion="18" ma:contentTypeDescription="Create a new document." ma:contentTypeScope="" ma:versionID="f5aa82480df9790461069edaa857dbe9">
  <xsd:schema xmlns:xsd="http://www.w3.org/2001/XMLSchema" xmlns:xs="http://www.w3.org/2001/XMLSchema" xmlns:p="http://schemas.microsoft.com/office/2006/metadata/properties" xmlns:ns2="1d2f8d69-5bc0-4b1d-8ff4-3592f28f387b" xmlns:ns3="7efe0513-cfae-46e6-ada7-3dc429bc069c" targetNamespace="http://schemas.microsoft.com/office/2006/metadata/properties" ma:root="true" ma:fieldsID="cfd5954e97d3911e9e41eb3461896254" ns2:_="" ns3:_="">
    <xsd:import namespace="1d2f8d69-5bc0-4b1d-8ff4-3592f28f387b"/>
    <xsd:import namespace="7efe0513-cfae-46e6-ada7-3dc429bc06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f8d69-5bc0-4b1d-8ff4-3592f28f38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8da7e02-c50b-437b-91ea-1e34890a05f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e0513-cfae-46e6-ada7-3dc429bc069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67645f-929f-459f-9773-194b0787ef4e}" ma:internalName="TaxCatchAll" ma:showField="CatchAllData" ma:web="7efe0513-cfae-46e6-ada7-3dc429bc069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2f8d69-5bc0-4b1d-8ff4-3592f28f387b">
      <Terms xmlns="http://schemas.microsoft.com/office/infopath/2007/PartnerControls"/>
    </lcf76f155ced4ddcb4097134ff3c332f>
    <TaxCatchAll xmlns="7efe0513-cfae-46e6-ada7-3dc429bc069c" xsi:nil="true"/>
  </documentManagement>
</p:properties>
</file>

<file path=customXml/itemProps1.xml><?xml version="1.0" encoding="utf-8"?>
<ds:datastoreItem xmlns:ds="http://schemas.openxmlformats.org/officeDocument/2006/customXml" ds:itemID="{61A51243-FD2B-43E9-9E2A-158B40179F66}">
  <ds:schemaRefs>
    <ds:schemaRef ds:uri="http://schemas.microsoft.com/sharepoint/v3/contenttype/forms"/>
  </ds:schemaRefs>
</ds:datastoreItem>
</file>

<file path=customXml/itemProps2.xml><?xml version="1.0" encoding="utf-8"?>
<ds:datastoreItem xmlns:ds="http://schemas.openxmlformats.org/officeDocument/2006/customXml" ds:itemID="{BB4BC08F-C955-4A21-9DD2-0F55F65B4B3C}"/>
</file>

<file path=customXml/itemProps3.xml><?xml version="1.0" encoding="utf-8"?>
<ds:datastoreItem xmlns:ds="http://schemas.openxmlformats.org/officeDocument/2006/customXml" ds:itemID="{9FDDE995-B1FF-4631-BCAE-27B55D77D0D7}">
  <ds:schemaRefs>
    <ds:schemaRef ds:uri="http://schemas.microsoft.com/office/2006/metadata/properties"/>
    <ds:schemaRef ds:uri="http://schemas.microsoft.com/office/infopath/2007/PartnerControls"/>
    <ds:schemaRef ds:uri="eb08352c-7730-42d3-9de7-c218937c9120"/>
    <ds:schemaRef ds:uri="27f883ec-8b32-4f75-889c-dd6dfa83a050"/>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1635</TotalTime>
  <Words>1183</Words>
  <Application>Microsoft Office PowerPoint</Application>
  <PresentationFormat>Widescreen</PresentationFormat>
  <Paragraphs>102</Paragraphs>
  <Slides>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Aptos</vt:lpstr>
      <vt:lpstr>Arial</vt:lpstr>
      <vt:lpstr>Montserrat</vt:lpstr>
      <vt:lpstr>Montserrat SemiBold</vt:lpstr>
      <vt:lpstr>Segoe UI</vt:lpstr>
      <vt:lpstr>Segoe UI Black</vt:lpstr>
      <vt:lpstr>Segoe UI Semibold</vt:lpstr>
      <vt:lpstr>Times New Roman</vt:lpstr>
      <vt:lpstr>Theme1</vt:lpstr>
      <vt:lpstr>Mass. Office of Technical Assistance  Overview &amp; Energy Conservation Resources</vt:lpstr>
      <vt:lpstr>TURA Program Implementation</vt:lpstr>
      <vt:lpstr>Office of Technical Assistance (OTA)</vt:lpstr>
      <vt:lpstr>OTA Technical Assistance</vt:lpstr>
      <vt:lpstr>OTA Staff</vt:lpstr>
      <vt:lpstr>OTA Energy Efficiency Services </vt:lpstr>
      <vt:lpstr>Mass Save 2026 Incentives for Business</vt:lpstr>
      <vt:lpstr>Mass Save Resources</vt:lpstr>
      <vt:lpstr>Contact Us</vt:lpstr>
    </vt:vector>
  </TitlesOfParts>
  <Company>Executive Office of Energy and Environmental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Raschko, John (EEA)</dc:creator>
  <cp:lastModifiedBy>Eliason, Pamela</cp:lastModifiedBy>
  <cp:revision>50</cp:revision>
  <dcterms:created xsi:type="dcterms:W3CDTF">2025-05-16T20:36:10Z</dcterms:created>
  <dcterms:modified xsi:type="dcterms:W3CDTF">2026-03-25T17:14:17Z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0x01010023FDB74B690DC04BB743714B7C05EA2C</vt:lpwstr>
  </property>
  <property fmtid="{D5CDD505-2E9C-101B-9397-08002B2CF9AE}" pid="3" name="MediaServiceImageTags">
    <vt:lpwstr/>
  </property>
</Properties>
</file>